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7" r:id="rId2"/>
    <p:sldId id="258" r:id="rId3"/>
    <p:sldId id="259" r:id="rId4"/>
    <p:sldId id="260" r:id="rId5"/>
    <p:sldId id="261" r:id="rId6"/>
    <p:sldId id="262" r:id="rId7"/>
    <p:sldId id="263" r:id="rId8"/>
    <p:sldId id="264" r:id="rId9"/>
    <p:sldId id="265" r:id="rId10"/>
    <p:sldId id="328" r:id="rId11"/>
    <p:sldId id="311" r:id="rId12"/>
    <p:sldId id="312" r:id="rId13"/>
    <p:sldId id="331" r:id="rId14"/>
    <p:sldId id="299" r:id="rId15"/>
    <p:sldId id="300" r:id="rId16"/>
    <p:sldId id="301" r:id="rId17"/>
    <p:sldId id="302" r:id="rId18"/>
    <p:sldId id="332" r:id="rId19"/>
    <p:sldId id="303" r:id="rId20"/>
    <p:sldId id="304" r:id="rId21"/>
    <p:sldId id="305" r:id="rId22"/>
    <p:sldId id="306" r:id="rId23"/>
    <p:sldId id="307" r:id="rId24"/>
    <p:sldId id="327" r:id="rId25"/>
    <p:sldId id="313" r:id="rId26"/>
    <p:sldId id="355" r:id="rId27"/>
    <p:sldId id="346" r:id="rId28"/>
    <p:sldId id="351" r:id="rId29"/>
    <p:sldId id="347" r:id="rId30"/>
    <p:sldId id="348" r:id="rId31"/>
    <p:sldId id="349" r:id="rId32"/>
    <p:sldId id="350" r:id="rId33"/>
    <p:sldId id="282" r:id="rId34"/>
    <p:sldId id="352" r:id="rId35"/>
    <p:sldId id="353" r:id="rId36"/>
    <p:sldId id="354" r:id="rId37"/>
    <p:sldId id="283" r:id="rId38"/>
    <p:sldId id="284" r:id="rId39"/>
    <p:sldId id="336" r:id="rId40"/>
    <p:sldId id="337" r:id="rId41"/>
    <p:sldId id="341" r:id="rId42"/>
    <p:sldId id="342" r:id="rId43"/>
    <p:sldId id="344" r:id="rId44"/>
    <p:sldId id="345" r:id="rId45"/>
    <p:sldId id="314" r:id="rId46"/>
    <p:sldId id="315" r:id="rId47"/>
    <p:sldId id="316" r:id="rId48"/>
    <p:sldId id="356" r:id="rId49"/>
    <p:sldId id="357" r:id="rId50"/>
    <p:sldId id="358" r:id="rId51"/>
    <p:sldId id="359" r:id="rId52"/>
    <p:sldId id="360" r:id="rId53"/>
    <p:sldId id="361" r:id="rId54"/>
    <p:sldId id="362" r:id="rId55"/>
    <p:sldId id="363" r:id="rId56"/>
    <p:sldId id="364" r:id="rId57"/>
    <p:sldId id="365" r:id="rId58"/>
    <p:sldId id="366" r:id="rId59"/>
    <p:sldId id="367" r:id="rId60"/>
    <p:sldId id="368" r:id="rId61"/>
    <p:sldId id="369" r:id="rId62"/>
    <p:sldId id="370"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167" d="100"/>
          <a:sy n="167" d="100"/>
        </p:scale>
        <p:origin x="-824" y="-10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74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5ECCF6-1AB4-7E4C-B650-261AF299302B}" type="datetimeFigureOut">
              <a:rPr lang="en-US" smtClean="0"/>
              <a:t>11/16/16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9F94D5-364A-AA45-94C2-E03AD8D99D20}" type="slidenum">
              <a:rPr lang="en-US" smtClean="0"/>
              <a:t>‹#›</a:t>
            </a:fld>
            <a:endParaRPr lang="en-US"/>
          </a:p>
        </p:txBody>
      </p:sp>
    </p:spTree>
    <p:extLst>
      <p:ext uri="{BB962C8B-B14F-4D97-AF65-F5344CB8AC3E}">
        <p14:creationId xmlns:p14="http://schemas.microsoft.com/office/powerpoint/2010/main" val="312900256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 Id="rId3" Type="http://schemas.openxmlformats.org/officeDocument/2006/relationships/hyperlink" Target="http://www.cs.unc.edu/~reiter/courses/fall2013/notes/BGPSEC.pdf"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ciscorouterswitch.over-blog.com/article-bgp-protocol-is-essential-in-your-ip-network-115059468.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www.renesys.com/2010/11/chinas-18-minute-mystery/"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we’ve mostly assumed the network is an amorphous blob. Everything we’ve seen w.r.t. application-layer security assumes that the network might be malicious, so from that perspective it’s not strictly necessary to worry about network security. But in practice it’s still important, for at least 3 reasons listed on the slide.</a:t>
            </a:r>
          </a:p>
          <a:p>
            <a:endParaRPr lang="en-US" baseline="0" dirty="0" smtClean="0"/>
          </a:p>
          <a:p>
            <a:r>
              <a:rPr lang="en-US" baseline="0" dirty="0" smtClean="0"/>
              <a:t>Metadata = who’s talking to whom, when, how much data, etc. Recall the debates about NSA collecting metadata.</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2</a:t>
            </a:fld>
            <a:endParaRPr lang="en-US"/>
          </a:p>
        </p:txBody>
      </p:sp>
    </p:spTree>
    <p:extLst>
      <p:ext uri="{BB962C8B-B14F-4D97-AF65-F5344CB8AC3E}">
        <p14:creationId xmlns:p14="http://schemas.microsoft.com/office/powerpoint/2010/main" val="1082049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87D656D-43A4-B04C-9493-934C0D43B551}" type="slidenum">
              <a:rPr lang="en-US" smtClean="0"/>
              <a:t>12</a:t>
            </a:fld>
            <a:endParaRPr lang="en-US"/>
          </a:p>
        </p:txBody>
      </p:sp>
    </p:spTree>
    <p:extLst>
      <p:ext uri="{BB962C8B-B14F-4D97-AF65-F5344CB8AC3E}">
        <p14:creationId xmlns:p14="http://schemas.microsoft.com/office/powerpoint/2010/main" val="2669427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D2ABBE-C142-E942-BE8C-CBC40D6F6E65}" type="slidenum">
              <a:rPr lang="en-US"/>
              <a:pPr/>
              <a:t>13</a:t>
            </a:fld>
            <a:endParaRPr lang="en-US"/>
          </a:p>
        </p:txBody>
      </p:sp>
      <p:sp>
        <p:nvSpPr>
          <p:cNvPr id="14338"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9E51F8-660B-1C49-BF1E-F12C77C84F45}" type="slidenum">
              <a:rPr lang="en-US"/>
              <a:pPr/>
              <a:t>14</a:t>
            </a:fld>
            <a:endParaRPr lang="en-US"/>
          </a:p>
        </p:txBody>
      </p:sp>
      <p:sp>
        <p:nvSpPr>
          <p:cNvPr id="86018"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7D08F7-1807-F447-9069-75A20E44B569}" type="slidenum">
              <a:rPr lang="en-US"/>
              <a:pPr/>
              <a:t>15</a:t>
            </a:fld>
            <a:endParaRPr lang="en-US"/>
          </a:p>
        </p:txBody>
      </p:sp>
      <p:sp>
        <p:nvSpPr>
          <p:cNvPr id="171010" name="Text Box 2"/>
          <p:cNvSpPr txBox="1">
            <a:spLocks noChangeArrowheads="1" noTextEdit="1"/>
          </p:cNvSpPr>
          <p:nvPr>
            <p:ph type="sldImg"/>
          </p:nvPr>
        </p:nvSpPr>
        <p:spPr>
          <a:xfrm>
            <a:off x="1143000" y="695325"/>
            <a:ext cx="4570413" cy="3427413"/>
          </a:xfrm>
          <a:ln/>
          <a:extLst>
            <a:ext uri="{FAA26D3D-D897-4be2-8F04-BA451C77F1D7}">
              <ma14:placeholderFlag xmlns:ma14="http://schemas.microsoft.com/office/mac/drawingml/2011/main" val="1"/>
            </a:ext>
          </a:extLst>
        </p:spPr>
      </p:sp>
      <p:sp>
        <p:nvSpPr>
          <p:cNvPr id="171011" name="Text Box 3"/>
          <p:cNvSpPr txBox="1">
            <a:spLocks noChangeArrowheads="1"/>
          </p:cNvSpPr>
          <p:nvPr>
            <p:ph type="body" idx="1"/>
          </p:nvPr>
        </p:nvSpPr>
        <p:spPr>
          <a:xfrm>
            <a:off x="685800" y="4343400"/>
            <a:ext cx="5486400" cy="4037013"/>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987E2E-5233-0C47-B2F5-E24C1EE88A26}" type="slidenum">
              <a:rPr lang="en-US"/>
              <a:pPr/>
              <a:t>16</a:t>
            </a:fld>
            <a:endParaRPr lang="en-US"/>
          </a:p>
        </p:txBody>
      </p:sp>
      <p:sp>
        <p:nvSpPr>
          <p:cNvPr id="6146"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68875E-50E4-304F-98F2-29CF8EA645C0}" type="slidenum">
              <a:rPr lang="en-US"/>
              <a:pPr/>
              <a:t>17</a:t>
            </a:fld>
            <a:endParaRPr lang="en-US"/>
          </a:p>
        </p:txBody>
      </p:sp>
      <p:sp>
        <p:nvSpPr>
          <p:cNvPr id="142338"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142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D4E127-9702-2946-AC29-D08333DE63A4}" type="slidenum">
              <a:rPr lang="en-US"/>
              <a:pPr/>
              <a:t>18</a:t>
            </a:fld>
            <a:endParaRPr lang="en-US"/>
          </a:p>
        </p:txBody>
      </p:sp>
      <p:sp>
        <p:nvSpPr>
          <p:cNvPr id="219138"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219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428031-3461-8049-BE5F-FC3A1E6DDEA9}" type="slidenum">
              <a:rPr lang="en-US"/>
              <a:pPr/>
              <a:t>19</a:t>
            </a:fld>
            <a:endParaRPr lang="en-US"/>
          </a:p>
        </p:txBody>
      </p:sp>
      <p:sp>
        <p:nvSpPr>
          <p:cNvPr id="8194"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8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28E593-C295-414A-B74A-AD3AD78E09B1}" type="slidenum">
              <a:rPr lang="en-US"/>
              <a:pPr/>
              <a:t>20</a:t>
            </a:fld>
            <a:endParaRPr lang="en-US"/>
          </a:p>
        </p:txBody>
      </p:sp>
      <p:sp>
        <p:nvSpPr>
          <p:cNvPr id="234498"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234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CF42D1-CCA5-0240-B184-115E6756ADF5}" type="slidenum">
              <a:rPr lang="en-US"/>
              <a:pPr/>
              <a:t>21</a:t>
            </a:fld>
            <a:endParaRPr lang="en-US"/>
          </a:p>
        </p:txBody>
      </p:sp>
      <p:sp>
        <p:nvSpPr>
          <p:cNvPr id="236546"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236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a:t>
            </a:r>
            <a:r>
              <a:rPr lang="en-US" baseline="0" dirty="0" smtClean="0"/>
              <a:t> credit: </a:t>
            </a:r>
            <a:r>
              <a:rPr lang="en-US" dirty="0" smtClean="0">
                <a:hlinkClick r:id="rId3"/>
              </a:rPr>
              <a:t>http://www.cs.unc.edu/~reiter/courses/fall2013/notes/BGPSEC.pdf</a:t>
            </a:r>
            <a:endParaRPr lang="en-US" dirty="0" smtClean="0"/>
          </a:p>
          <a:p>
            <a:endParaRPr lang="en-US" dirty="0" smtClean="0"/>
          </a:p>
          <a:p>
            <a:r>
              <a:rPr lang="en-US" dirty="0" smtClean="0"/>
              <a:t>IXP = Internet Exchange Point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3</a:t>
            </a:fld>
            <a:endParaRPr lang="en-US"/>
          </a:p>
        </p:txBody>
      </p:sp>
    </p:spTree>
    <p:extLst>
      <p:ext uri="{BB962C8B-B14F-4D97-AF65-F5344CB8AC3E}">
        <p14:creationId xmlns:p14="http://schemas.microsoft.com/office/powerpoint/2010/main" val="3586407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E2C76D-61CC-914D-8376-BC034092F057}" type="slidenum">
              <a:rPr lang="en-US"/>
              <a:pPr/>
              <a:t>22</a:t>
            </a:fld>
            <a:endParaRPr lang="en-US"/>
          </a:p>
        </p:txBody>
      </p:sp>
      <p:sp>
        <p:nvSpPr>
          <p:cNvPr id="266242"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266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E0E845-2A37-0D4E-8247-39F97A236ED0}" type="slidenum">
              <a:rPr lang="en-US"/>
              <a:pPr/>
              <a:t>23</a:t>
            </a:fld>
            <a:endParaRPr lang="en-US"/>
          </a:p>
        </p:txBody>
      </p:sp>
      <p:sp>
        <p:nvSpPr>
          <p:cNvPr id="238594"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238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230E10-3670-D742-A020-AF6199EA10AC}" type="slidenum">
              <a:rPr lang="en-US"/>
              <a:pPr/>
              <a:t>25</a:t>
            </a:fld>
            <a:endParaRPr lang="en-US"/>
          </a:p>
        </p:txBody>
      </p:sp>
      <p:sp>
        <p:nvSpPr>
          <p:cNvPr id="272386" name="Rectangle 2"/>
          <p:cNvSpPr>
            <a:spLocks noRot="1" noChangeArrowheads="1" noTextEdit="1"/>
          </p:cNvSpPr>
          <p:nvPr>
            <p:ph type="sldImg"/>
          </p:nvPr>
        </p:nvSpPr>
        <p:spPr>
          <a:ln/>
          <a:extLst>
            <a:ext uri="{FAA26D3D-D897-4be2-8F04-BA451C77F1D7}">
              <ma14:placeholderFlag xmlns:ma14="http://schemas.microsoft.com/office/mac/drawingml/2011/main" val="1"/>
            </a:ext>
          </a:extLst>
        </p:spPr>
      </p:sp>
      <p:sp>
        <p:nvSpPr>
          <p:cNvPr id="272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relatively new scheme targeting businesses and credit card owners is “reshipping fraud.” Criminals operating primarily from Eastern European countries and Nigeria have been conducting widespread, international schemes involving bogus job offers, fraudulent credit card orders, and the reshipping of illegally obtained products.</a:t>
            </a:r>
          </a:p>
          <a:p>
            <a:endParaRPr lang="en-US" dirty="0" smtClean="0"/>
          </a:p>
          <a:p>
            <a:r>
              <a:rPr lang="en-US" dirty="0" smtClean="0"/>
              <a:t>The scam begins when criminals buy high-dollar merchandise — such as computers, cameras, and other electronics — via the Internet using stolen credit cards. They have the merchandise shipped to addresses in the United States of paid “</a:t>
            </a:r>
            <a:r>
              <a:rPr lang="en-US" dirty="0" err="1" smtClean="0"/>
              <a:t>reshippers</a:t>
            </a:r>
            <a:r>
              <a:rPr lang="en-US" dirty="0" smtClean="0"/>
              <a:t>” (who may be unaware they are handling stolen goods). The </a:t>
            </a:r>
            <a:r>
              <a:rPr lang="en-US" dirty="0" err="1" smtClean="0"/>
              <a:t>reshippers</a:t>
            </a:r>
            <a:r>
              <a:rPr lang="en-US" dirty="0" smtClean="0"/>
              <a:t> repackage the merchandise and mail it to locations in Russia, Ukraine, Estonia, Lithuania, Romania, and Germany. Victimized businesses include such well-known companies as Amazon, Gateway, and eBay, and other Internet auction sites.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A9F94D5-364A-AA45-94C2-E03AD8D99D20}" type="slidenum">
              <a:rPr lang="en-US" smtClean="0"/>
              <a:t>28</a:t>
            </a:fld>
            <a:endParaRPr lang="en-US"/>
          </a:p>
        </p:txBody>
      </p:sp>
    </p:spTree>
    <p:extLst>
      <p:ext uri="{BB962C8B-B14F-4D97-AF65-F5344CB8AC3E}">
        <p14:creationId xmlns:p14="http://schemas.microsoft.com/office/powerpoint/2010/main" val="935157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DA65CB-1F9E-654C-876A-4E489D5C97A6}" type="slidenum">
              <a:rPr lang="en-US"/>
              <a:pPr/>
              <a:t>33</a:t>
            </a:fld>
            <a:endParaRPr lang="en-US"/>
          </a:p>
        </p:txBody>
      </p:sp>
      <p:sp>
        <p:nvSpPr>
          <p:cNvPr id="250882" name="Text Box 2"/>
          <p:cNvSpPr txBox="1">
            <a:spLocks noChangeArrowheads="1" noTextEdit="1"/>
          </p:cNvSpPr>
          <p:nvPr>
            <p:ph type="sldImg"/>
          </p:nvPr>
        </p:nvSpPr>
        <p:spPr>
          <a:xfrm>
            <a:off x="1143000" y="693738"/>
            <a:ext cx="4572000" cy="3429000"/>
          </a:xfrm>
          <a:ln/>
          <a:extLst>
            <a:ext uri="{FAA26D3D-D897-4be2-8F04-BA451C77F1D7}">
              <ma14:placeholderFlag xmlns:ma14="http://schemas.microsoft.com/office/mac/drawingml/2011/main" val="1"/>
            </a:ext>
          </a:extLst>
        </p:spPr>
      </p:sp>
      <p:sp>
        <p:nvSpPr>
          <p:cNvPr id="250883" name="Text Box 3"/>
          <p:cNvSpPr txBox="1">
            <a:spLocks noChangeArrowheads="1"/>
          </p:cNvSpPr>
          <p:nvPr>
            <p:ph type="body" idx="1"/>
          </p:nvPr>
        </p:nvSpPr>
        <p:spPr>
          <a:xfrm>
            <a:off x="685800" y="4341813"/>
            <a:ext cx="5487988" cy="4032250"/>
          </a:xfrm>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IDNs are domain names that contain one or more non-ASCII characters. Such domain names can contain letters with diacritical marks such as ǎ and ü, or be composed of characters from non-Latin scripts such as Arabic, Chinese, Cyrillic, or Hindi. Over the past eight years, IDNs have been available at the second and third levels in many domain name registries, with the majority registered in Asia. IDN TLDs allow the entire domain name to be in non-Latin characters, including the TLD extension. </a:t>
            </a:r>
            <a:endParaRPr lang="en-US" dirty="0" smtClean="0"/>
          </a:p>
          <a:p>
            <a:r>
              <a:rPr lang="en-US" sz="1200" kern="1200" dirty="0" smtClean="0">
                <a:solidFill>
                  <a:schemeClr val="tx1"/>
                </a:solidFill>
                <a:effectLst/>
                <a:latin typeface="+mn-lt"/>
                <a:ea typeface="+mn-ea"/>
                <a:cs typeface="+mn-cs"/>
              </a:rPr>
              <a:t>The IDN homographic attack is a means by which a phisher seeks to deceive Internet users by exploiting the fact that characters in different language scripts may be nearly (or wholly) indistinguishable, thereby allowing the phisher to spoof a brand name. From January 2007 to June 2014 we found only nine true homographic phishing attacks. </a:t>
            </a:r>
            <a:endParaRPr lang="en-US" dirty="0" smtClean="0"/>
          </a:p>
          <a:p>
            <a:endParaRPr lang="en-US" dirty="0"/>
          </a:p>
        </p:txBody>
      </p:sp>
      <p:sp>
        <p:nvSpPr>
          <p:cNvPr id="4" name="Slide Number Placeholder 3"/>
          <p:cNvSpPr>
            <a:spLocks noGrp="1"/>
          </p:cNvSpPr>
          <p:nvPr>
            <p:ph type="sldNum" sz="quarter" idx="10"/>
          </p:nvPr>
        </p:nvSpPr>
        <p:spPr/>
        <p:txBody>
          <a:bodyPr/>
          <a:lstStyle/>
          <a:p>
            <a:fld id="{FA9F94D5-364A-AA45-94C2-E03AD8D99D20}" type="slidenum">
              <a:rPr lang="en-US" smtClean="0"/>
              <a:t>36</a:t>
            </a:fld>
            <a:endParaRPr lang="en-US"/>
          </a:p>
        </p:txBody>
      </p:sp>
    </p:spTree>
    <p:extLst>
      <p:ext uri="{BB962C8B-B14F-4D97-AF65-F5344CB8AC3E}">
        <p14:creationId xmlns:p14="http://schemas.microsoft.com/office/powerpoint/2010/main" val="15678686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BEDD15-153D-BF41-BC86-D6258FBED53F}" type="slidenum">
              <a:rPr lang="en-US"/>
              <a:pPr/>
              <a:t>37</a:t>
            </a:fld>
            <a:endParaRPr lang="en-US"/>
          </a:p>
        </p:txBody>
      </p:sp>
      <p:sp>
        <p:nvSpPr>
          <p:cNvPr id="252930" name="Text Box 2"/>
          <p:cNvSpPr txBox="1">
            <a:spLocks noChangeArrowheads="1" noTextEdit="1"/>
          </p:cNvSpPr>
          <p:nvPr>
            <p:ph type="sldImg"/>
          </p:nvPr>
        </p:nvSpPr>
        <p:spPr>
          <a:xfrm>
            <a:off x="1143000" y="693738"/>
            <a:ext cx="4572000" cy="3429000"/>
          </a:xfrm>
          <a:ln/>
          <a:extLst>
            <a:ext uri="{FAA26D3D-D897-4be2-8F04-BA451C77F1D7}">
              <ma14:placeholderFlag xmlns:ma14="http://schemas.microsoft.com/office/mac/drawingml/2011/main" val="1"/>
            </a:ext>
          </a:extLst>
        </p:spPr>
      </p:sp>
      <p:sp>
        <p:nvSpPr>
          <p:cNvPr id="252931" name="Text Box 3"/>
          <p:cNvSpPr txBox="1">
            <a:spLocks noChangeArrowheads="1"/>
          </p:cNvSpPr>
          <p:nvPr>
            <p:ph type="body" idx="1"/>
          </p:nvPr>
        </p:nvSpPr>
        <p:spPr>
          <a:xfrm>
            <a:off x="685800" y="4341813"/>
            <a:ext cx="5487988" cy="4032250"/>
          </a:xfrm>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95980F-6A9B-2849-8BD8-499B0C26773A}" type="slidenum">
              <a:rPr lang="en-US"/>
              <a:pPr/>
              <a:t>38</a:t>
            </a:fld>
            <a:endParaRPr lang="en-US"/>
          </a:p>
        </p:txBody>
      </p:sp>
      <p:sp>
        <p:nvSpPr>
          <p:cNvPr id="254978" name="Text Box 2"/>
          <p:cNvSpPr txBox="1">
            <a:spLocks noChangeArrowheads="1" noTextEdit="1"/>
          </p:cNvSpPr>
          <p:nvPr>
            <p:ph type="sldImg"/>
          </p:nvPr>
        </p:nvSpPr>
        <p:spPr>
          <a:xfrm>
            <a:off x="1143000" y="693738"/>
            <a:ext cx="4572000" cy="3429000"/>
          </a:xfrm>
          <a:ln/>
          <a:extLst>
            <a:ext uri="{FAA26D3D-D897-4be2-8F04-BA451C77F1D7}">
              <ma14:placeholderFlag xmlns:ma14="http://schemas.microsoft.com/office/mac/drawingml/2011/main" val="1"/>
            </a:ext>
          </a:extLst>
        </p:spPr>
      </p:sp>
      <p:sp>
        <p:nvSpPr>
          <p:cNvPr id="254979" name="Text Box 3"/>
          <p:cNvSpPr txBox="1">
            <a:spLocks noChangeArrowheads="1"/>
          </p:cNvSpPr>
          <p:nvPr>
            <p:ph type="body" idx="1"/>
          </p:nvPr>
        </p:nvSpPr>
        <p:spPr>
          <a:xfrm>
            <a:off x="685800" y="4341813"/>
            <a:ext cx="5487988" cy="4032250"/>
          </a:xfrm>
          <a:ln/>
          <a:extLst>
            <a:ext uri="{91240B29-F687-4f45-9708-019B960494DF}">
              <a14:hiddenLine xmlns:a14="http://schemas.microsoft.com/office/drawing/2010/main" w="9525">
                <a:solidFill>
                  <a:schemeClr val="tx1"/>
                </a:solidFill>
                <a:round/>
                <a:headEnd/>
                <a:tailEnd/>
              </a14:hiddenLine>
            </a:ext>
          </a:extLst>
        </p:spPr>
        <p:txBody>
          <a:bodyPr wrap="none" anchor="ct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87D656D-43A4-B04C-9493-934C0D43B551}" type="slidenum">
              <a:rPr lang="en-US" smtClean="0"/>
              <a:t>45</a:t>
            </a:fld>
            <a:endParaRPr lang="en-US"/>
          </a:p>
        </p:txBody>
      </p:sp>
    </p:spTree>
    <p:extLst>
      <p:ext uri="{BB962C8B-B14F-4D97-AF65-F5344CB8AC3E}">
        <p14:creationId xmlns:p14="http://schemas.microsoft.com/office/powerpoint/2010/main" val="1092683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7D656D-43A4-B04C-9493-934C0D43B551}" type="slidenum">
              <a:rPr lang="en-US" smtClean="0"/>
              <a:t>46</a:t>
            </a:fld>
            <a:endParaRPr lang="en-US"/>
          </a:p>
        </p:txBody>
      </p:sp>
    </p:spTree>
    <p:extLst>
      <p:ext uri="{BB962C8B-B14F-4D97-AF65-F5344CB8AC3E}">
        <p14:creationId xmlns:p14="http://schemas.microsoft.com/office/powerpoint/2010/main" val="134575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Images:</a:t>
            </a:r>
            <a:r>
              <a:rPr lang="en-US" baseline="0" dirty="0" smtClean="0"/>
              <a:t> Wikipedia</a:t>
            </a:r>
          </a:p>
          <a:p>
            <a:endParaRPr lang="en-US" dirty="0" smtClean="0"/>
          </a:p>
          <a:p>
            <a:r>
              <a:rPr lang="en-US" dirty="0" smtClean="0"/>
              <a:t>Members = AS’s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a:t>
            </a:fld>
            <a:endParaRPr lang="en-US"/>
          </a:p>
        </p:txBody>
      </p:sp>
    </p:spTree>
    <p:extLst>
      <p:ext uri="{BB962C8B-B14F-4D97-AF65-F5344CB8AC3E}">
        <p14:creationId xmlns:p14="http://schemas.microsoft.com/office/powerpoint/2010/main" val="2209387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87D656D-43A4-B04C-9493-934C0D43B551}" type="slidenum">
              <a:rPr lang="en-US" smtClean="0"/>
              <a:t>47</a:t>
            </a:fld>
            <a:endParaRPr lang="en-US"/>
          </a:p>
        </p:txBody>
      </p:sp>
    </p:spTree>
    <p:extLst>
      <p:ext uri="{BB962C8B-B14F-4D97-AF65-F5344CB8AC3E}">
        <p14:creationId xmlns:p14="http://schemas.microsoft.com/office/powerpoint/2010/main" val="341168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http://ciscorouterswitch.over-blog.com/article-bgp-protocol-is-essential-in-your-ip-network-115059468.html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a:t>
            </a:fld>
            <a:endParaRPr lang="en-US"/>
          </a:p>
        </p:txBody>
      </p:sp>
    </p:spTree>
    <p:extLst>
      <p:ext uri="{BB962C8B-B14F-4D97-AF65-F5344CB8AC3E}">
        <p14:creationId xmlns:p14="http://schemas.microsoft.com/office/powerpoint/2010/main" val="3182645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Cost: could be combination of latency, actual dollar</a:t>
            </a:r>
            <a:r>
              <a:rPr lang="en-US" baseline="0" dirty="0" smtClean="0"/>
              <a:t> cost, etc. We will think of it as a distance for computing shortest paths.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a:t>
            </a:fld>
            <a:endParaRPr lang="en-US"/>
          </a:p>
        </p:txBody>
      </p:sp>
    </p:spTree>
    <p:extLst>
      <p:ext uri="{BB962C8B-B14F-4D97-AF65-F5344CB8AC3E}">
        <p14:creationId xmlns:p14="http://schemas.microsoft.com/office/powerpoint/2010/main" val="3863812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7</a:t>
            </a:fld>
            <a:endParaRPr lang="en-US"/>
          </a:p>
        </p:txBody>
      </p:sp>
    </p:spTree>
    <p:extLst>
      <p:ext uri="{BB962C8B-B14F-4D97-AF65-F5344CB8AC3E}">
        <p14:creationId xmlns:p14="http://schemas.microsoft.com/office/powerpoint/2010/main" val="3655762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Featuring</a:t>
            </a:r>
            <a:r>
              <a:rPr lang="en-US" baseline="0" dirty="0" smtClean="0"/>
              <a:t> t</a:t>
            </a:r>
            <a:r>
              <a:rPr lang="en-US" dirty="0" smtClean="0"/>
              <a:t>otally gratuitous</a:t>
            </a:r>
            <a:r>
              <a:rPr lang="en-US" baseline="0" dirty="0" smtClean="0"/>
              <a:t> pic of </a:t>
            </a:r>
            <a:r>
              <a:rPr lang="en-US" baseline="0" dirty="0" err="1" smtClean="0"/>
              <a:t>Pakstani</a:t>
            </a:r>
            <a:r>
              <a:rPr lang="en-US" baseline="0" dirty="0" smtClean="0"/>
              <a:t> Imam that has nothing to do with anything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8</a:t>
            </a:fld>
            <a:endParaRPr lang="en-US"/>
          </a:p>
        </p:txBody>
      </p:sp>
    </p:spTree>
    <p:extLst>
      <p:ext uri="{BB962C8B-B14F-4D97-AF65-F5344CB8AC3E}">
        <p14:creationId xmlns:p14="http://schemas.microsoft.com/office/powerpoint/2010/main" val="390814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a:t>
            </a:r>
            <a:r>
              <a:rPr lang="en-US" baseline="0" dirty="0" smtClean="0"/>
              <a:t> to our story</a:t>
            </a:r>
          </a:p>
          <a:p>
            <a:endParaRPr lang="en-US" baseline="0" dirty="0" smtClean="0"/>
          </a:p>
          <a:p>
            <a:r>
              <a:rPr lang="en-US" baseline="0" dirty="0" smtClean="0"/>
              <a:t>Chinese AS was misconfigured, announced routes to 37,000 IP blocks</a:t>
            </a:r>
            <a:r>
              <a:rPr lang="en-US" baseline="0" dirty="0"/>
              <a:t> </a:t>
            </a:r>
            <a:r>
              <a:rPr lang="en-US" baseline="0" dirty="0" smtClean="0"/>
              <a:t>which constituted a random-</a:t>
            </a:r>
            <a:r>
              <a:rPr lang="en-US" baseline="0" dirty="0" err="1" smtClean="0"/>
              <a:t>ish</a:t>
            </a:r>
            <a:r>
              <a:rPr lang="en-US" baseline="0" dirty="0" smtClean="0"/>
              <a:t> 15% fraction of the Internet</a:t>
            </a:r>
          </a:p>
          <a:p>
            <a:endParaRPr lang="en-US" baseline="0" dirty="0" smtClean="0"/>
          </a:p>
          <a:p>
            <a:r>
              <a:rPr lang="en-US" baseline="0" dirty="0" smtClean="0"/>
              <a:t>A packet from say Princeton to New York is not going to be affected by these fake routes, because the correct path is the shortest path anyway</a:t>
            </a:r>
          </a:p>
          <a:p>
            <a:endParaRPr lang="en-US" baseline="0" dirty="0" smtClean="0"/>
          </a:p>
          <a:p>
            <a:r>
              <a:rPr lang="en-US" baseline="0" dirty="0" smtClean="0"/>
              <a:t>But if a packet is going from New York to London, there’s a good chance it will get routed through China if it flows through an Internet Exchange Point (IXP) where the Chinese AS is also present.</a:t>
            </a:r>
          </a:p>
          <a:p>
            <a:endParaRPr lang="en-US" baseline="0" dirty="0" smtClean="0"/>
          </a:p>
          <a:p>
            <a:r>
              <a:rPr lang="en-US" baseline="0" dirty="0" smtClean="0"/>
              <a:t>Detailed analysis </a:t>
            </a:r>
            <a:r>
              <a:rPr lang="en-US" dirty="0" smtClean="0">
                <a:hlinkClick r:id="rId3"/>
              </a:rPr>
              <a:t>http://www.renesys.com/2010/11/chinas-18-minute-mystery/</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9</a:t>
            </a:fld>
            <a:endParaRPr lang="en-US"/>
          </a:p>
        </p:txBody>
      </p:sp>
    </p:spTree>
    <p:extLst>
      <p:ext uri="{BB962C8B-B14F-4D97-AF65-F5344CB8AC3E}">
        <p14:creationId xmlns:p14="http://schemas.microsoft.com/office/powerpoint/2010/main" val="3801239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noStrike" dirty="0"/>
          </a:p>
        </p:txBody>
      </p:sp>
      <p:sp>
        <p:nvSpPr>
          <p:cNvPr id="4" name="Slide Number Placeholder 3"/>
          <p:cNvSpPr>
            <a:spLocks noGrp="1"/>
          </p:cNvSpPr>
          <p:nvPr>
            <p:ph type="sldNum" sz="quarter" idx="10"/>
          </p:nvPr>
        </p:nvSpPr>
        <p:spPr/>
        <p:txBody>
          <a:bodyPr/>
          <a:lstStyle/>
          <a:p>
            <a:fld id="{387D656D-43A4-B04C-9493-934C0D43B551}" type="slidenum">
              <a:rPr lang="en-US" smtClean="0"/>
              <a:t>11</a:t>
            </a:fld>
            <a:endParaRPr lang="en-US"/>
          </a:p>
        </p:txBody>
      </p:sp>
    </p:spTree>
    <p:extLst>
      <p:ext uri="{BB962C8B-B14F-4D97-AF65-F5344CB8AC3E}">
        <p14:creationId xmlns:p14="http://schemas.microsoft.com/office/powerpoint/2010/main" val="245093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BE8E116-7AF4-774C-9D8E-8034F17CBDBE}"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B9230-9D1A-A940-A208-E1DF62C3DA85}" type="slidenum">
              <a:rPr lang="en-US" smtClean="0"/>
              <a:t>‹#›</a:t>
            </a:fld>
            <a:endParaRPr lang="en-US"/>
          </a:p>
        </p:txBody>
      </p:sp>
    </p:spTree>
    <p:extLst>
      <p:ext uri="{BB962C8B-B14F-4D97-AF65-F5344CB8AC3E}">
        <p14:creationId xmlns:p14="http://schemas.microsoft.com/office/powerpoint/2010/main" val="1614002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E8E116-7AF4-774C-9D8E-8034F17CBDBE}"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B9230-9D1A-A940-A208-E1DF62C3DA85}" type="slidenum">
              <a:rPr lang="en-US" smtClean="0"/>
              <a:t>‹#›</a:t>
            </a:fld>
            <a:endParaRPr lang="en-US"/>
          </a:p>
        </p:txBody>
      </p:sp>
    </p:spTree>
    <p:extLst>
      <p:ext uri="{BB962C8B-B14F-4D97-AF65-F5344CB8AC3E}">
        <p14:creationId xmlns:p14="http://schemas.microsoft.com/office/powerpoint/2010/main" val="412924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E8E116-7AF4-774C-9D8E-8034F17CBDBE}"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B9230-9D1A-A940-A208-E1DF62C3DA85}" type="slidenum">
              <a:rPr lang="en-US" smtClean="0"/>
              <a:t>‹#›</a:t>
            </a:fld>
            <a:endParaRPr lang="en-US"/>
          </a:p>
        </p:txBody>
      </p:sp>
    </p:spTree>
    <p:extLst>
      <p:ext uri="{BB962C8B-B14F-4D97-AF65-F5344CB8AC3E}">
        <p14:creationId xmlns:p14="http://schemas.microsoft.com/office/powerpoint/2010/main" val="195558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8463" y="1303338"/>
            <a:ext cx="8347075"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7"/>
          <p:cNvSpPr>
            <a:spLocks noGrp="1"/>
          </p:cNvSpPr>
          <p:nvPr>
            <p:ph type="body" sz="quarter" idx="13"/>
          </p:nvPr>
        </p:nvSpPr>
        <p:spPr>
          <a:xfrm>
            <a:off x="266704" y="19052"/>
            <a:ext cx="1714496"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012954" y="19050"/>
            <a:ext cx="3321046"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279399" y="482600"/>
            <a:ext cx="828905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8" name="Title Placeholder 1"/>
          <p:cNvSpPr>
            <a:spLocks noGrp="1"/>
          </p:cNvSpPr>
          <p:nvPr>
            <p:ph type="title"/>
          </p:nvPr>
        </p:nvSpPr>
        <p:spPr>
          <a:xfrm>
            <a:off x="338859" y="507504"/>
            <a:ext cx="82296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smtClean="0"/>
              <a:t>Click to edit Master title style</a:t>
            </a:r>
            <a:endParaRPr lang="en-US" dirty="0"/>
          </a:p>
        </p:txBody>
      </p:sp>
      <p:sp>
        <p:nvSpPr>
          <p:cNvPr id="19" name="Slide Number Placeholder 4"/>
          <p:cNvSpPr txBox="1">
            <a:spLocks/>
          </p:cNvSpPr>
          <p:nvPr userDrawn="1"/>
        </p:nvSpPr>
        <p:spPr>
          <a:xfrm>
            <a:off x="8450225" y="6459220"/>
            <a:ext cx="606425"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3447704520"/>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8463" y="1303338"/>
            <a:ext cx="8347075"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7"/>
          <p:cNvSpPr>
            <a:spLocks noGrp="1"/>
          </p:cNvSpPr>
          <p:nvPr>
            <p:ph type="body" sz="quarter" idx="13"/>
          </p:nvPr>
        </p:nvSpPr>
        <p:spPr>
          <a:xfrm>
            <a:off x="266704" y="19052"/>
            <a:ext cx="1714496"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012954" y="19050"/>
            <a:ext cx="3321046"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279399" y="482600"/>
            <a:ext cx="828905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8" name="Title Placeholder 1"/>
          <p:cNvSpPr>
            <a:spLocks noGrp="1"/>
          </p:cNvSpPr>
          <p:nvPr>
            <p:ph type="title"/>
          </p:nvPr>
        </p:nvSpPr>
        <p:spPr>
          <a:xfrm>
            <a:off x="338859" y="507504"/>
            <a:ext cx="82296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smtClean="0"/>
              <a:t>Click to edit Master title style</a:t>
            </a:r>
            <a:endParaRPr lang="en-US" dirty="0"/>
          </a:p>
        </p:txBody>
      </p:sp>
      <p:sp>
        <p:nvSpPr>
          <p:cNvPr id="19" name="Slide Number Placeholder 4"/>
          <p:cNvSpPr txBox="1">
            <a:spLocks/>
          </p:cNvSpPr>
          <p:nvPr userDrawn="1"/>
        </p:nvSpPr>
        <p:spPr>
          <a:xfrm>
            <a:off x="8450225" y="6459220"/>
            <a:ext cx="606425"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3447704520"/>
      </p:ext>
    </p:extLst>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8463" y="1303338"/>
            <a:ext cx="8347075"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7"/>
          <p:cNvSpPr>
            <a:spLocks noGrp="1"/>
          </p:cNvSpPr>
          <p:nvPr>
            <p:ph type="body" sz="quarter" idx="13"/>
          </p:nvPr>
        </p:nvSpPr>
        <p:spPr>
          <a:xfrm>
            <a:off x="266704" y="19052"/>
            <a:ext cx="1714496"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012954" y="19050"/>
            <a:ext cx="3321046"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279399" y="482600"/>
            <a:ext cx="828905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8" name="Title Placeholder 1"/>
          <p:cNvSpPr>
            <a:spLocks noGrp="1"/>
          </p:cNvSpPr>
          <p:nvPr>
            <p:ph type="title"/>
          </p:nvPr>
        </p:nvSpPr>
        <p:spPr>
          <a:xfrm>
            <a:off x="338859" y="507504"/>
            <a:ext cx="82296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smtClean="0"/>
              <a:t>Click to edit Master title style</a:t>
            </a:r>
            <a:endParaRPr lang="en-US" dirty="0"/>
          </a:p>
        </p:txBody>
      </p:sp>
      <p:sp>
        <p:nvSpPr>
          <p:cNvPr id="19" name="Slide Number Placeholder 4"/>
          <p:cNvSpPr txBox="1">
            <a:spLocks/>
          </p:cNvSpPr>
          <p:nvPr userDrawn="1"/>
        </p:nvSpPr>
        <p:spPr>
          <a:xfrm>
            <a:off x="8450225" y="6459220"/>
            <a:ext cx="606425"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16075215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8463" y="1303338"/>
            <a:ext cx="8347075"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7"/>
          <p:cNvSpPr>
            <a:spLocks noGrp="1"/>
          </p:cNvSpPr>
          <p:nvPr>
            <p:ph type="body" sz="quarter" idx="13"/>
          </p:nvPr>
        </p:nvSpPr>
        <p:spPr>
          <a:xfrm>
            <a:off x="266704" y="19052"/>
            <a:ext cx="1714496"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012954" y="19050"/>
            <a:ext cx="3321046"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279399" y="482600"/>
            <a:ext cx="828905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8" name="Title Placeholder 1"/>
          <p:cNvSpPr>
            <a:spLocks noGrp="1"/>
          </p:cNvSpPr>
          <p:nvPr>
            <p:ph type="title"/>
          </p:nvPr>
        </p:nvSpPr>
        <p:spPr>
          <a:xfrm>
            <a:off x="338859" y="507504"/>
            <a:ext cx="82296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smtClean="0"/>
              <a:t>Click to edit Master title style</a:t>
            </a:r>
            <a:endParaRPr lang="en-US" dirty="0"/>
          </a:p>
        </p:txBody>
      </p:sp>
      <p:sp>
        <p:nvSpPr>
          <p:cNvPr id="19" name="Slide Number Placeholder 4"/>
          <p:cNvSpPr txBox="1">
            <a:spLocks/>
          </p:cNvSpPr>
          <p:nvPr userDrawn="1"/>
        </p:nvSpPr>
        <p:spPr>
          <a:xfrm>
            <a:off x="8450225" y="6459220"/>
            <a:ext cx="606425"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160752153"/>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8463" y="1303338"/>
            <a:ext cx="8347075" cy="4640262"/>
          </a:xfrm>
        </p:spPr>
        <p:txBody>
          <a:bodyPr/>
          <a:lstStyle>
            <a:lvl1pPr>
              <a:defRPr sz="2600">
                <a:latin typeface="Arial"/>
                <a:cs typeface="Arial"/>
              </a:defRPr>
            </a:lvl1pPr>
            <a:lvl2pPr>
              <a:defRPr sz="2400">
                <a:latin typeface="Arial"/>
                <a:cs typeface="Arial"/>
              </a:defRPr>
            </a:lvl2pPr>
            <a:lvl3pPr>
              <a:defRPr sz="2300">
                <a:latin typeface="Arial"/>
                <a:cs typeface="Arial"/>
              </a:defRPr>
            </a:lvl3pPr>
            <a:lvl4pPr>
              <a:defRPr>
                <a:latin typeface="Arial"/>
                <a:cs typeface="Arial"/>
              </a:defRPr>
            </a:lvl4pPr>
            <a:lvl5pPr>
              <a:defRPr>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7"/>
          <p:cNvSpPr>
            <a:spLocks noGrp="1"/>
          </p:cNvSpPr>
          <p:nvPr>
            <p:ph type="body" sz="quarter" idx="13"/>
          </p:nvPr>
        </p:nvSpPr>
        <p:spPr>
          <a:xfrm>
            <a:off x="266704" y="19052"/>
            <a:ext cx="1714496" cy="393192"/>
          </a:xfrm>
          <a:solidFill>
            <a:schemeClr val="bg1">
              <a:lumMod val="75000"/>
            </a:schemeClr>
          </a:solidFill>
        </p:spPr>
        <p:txBody>
          <a:bodyPr/>
          <a:lstStyle>
            <a:lvl1pPr>
              <a:buNone/>
              <a:defRPr sz="1800">
                <a:solidFill>
                  <a:schemeClr val="bg1"/>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0" name="Text Placeholder 7"/>
          <p:cNvSpPr>
            <a:spLocks noGrp="1"/>
          </p:cNvSpPr>
          <p:nvPr>
            <p:ph type="body" sz="quarter" idx="14"/>
          </p:nvPr>
        </p:nvSpPr>
        <p:spPr>
          <a:xfrm>
            <a:off x="2012954" y="19050"/>
            <a:ext cx="3321046" cy="393192"/>
          </a:xfrm>
          <a:solidFill>
            <a:schemeClr val="bg1"/>
          </a:solidFill>
        </p:spPr>
        <p:txBody>
          <a:bodyPr/>
          <a:lstStyle>
            <a:lvl1pPr>
              <a:buNone/>
              <a:defRPr sz="1800" baseline="0">
                <a:solidFill>
                  <a:schemeClr val="bg1">
                    <a:lumMod val="75000"/>
                  </a:schemeClr>
                </a:solidFill>
                <a:latin typeface="Arial"/>
                <a:cs typeface="Aria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endParaRPr lang="en-US" dirty="0"/>
          </a:p>
        </p:txBody>
      </p:sp>
      <p:sp>
        <p:nvSpPr>
          <p:cNvPr id="14" name="Rectangle 13"/>
          <p:cNvSpPr/>
          <p:nvPr userDrawn="1"/>
        </p:nvSpPr>
        <p:spPr>
          <a:xfrm>
            <a:off x="279399" y="482600"/>
            <a:ext cx="8289059" cy="685800"/>
          </a:xfrm>
          <a:prstGeom prst="rect">
            <a:avLst/>
          </a:prstGeom>
          <a:solidFill>
            <a:srgbClr val="FFFFFF"/>
          </a:solidFill>
          <a:ln w="12700">
            <a:noFill/>
          </a:ln>
          <a:effectLst>
            <a:outerShdw blurRad="50800" dist="38100" dir="6600000" algn="tl" rotWithShape="0">
              <a:schemeClr val="tx1">
                <a:alpha val="43000"/>
              </a:schemeClr>
            </a:outerShdw>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8" name="Title Placeholder 1"/>
          <p:cNvSpPr>
            <a:spLocks noGrp="1"/>
          </p:cNvSpPr>
          <p:nvPr>
            <p:ph type="title"/>
          </p:nvPr>
        </p:nvSpPr>
        <p:spPr>
          <a:xfrm>
            <a:off x="338859" y="507504"/>
            <a:ext cx="8229600" cy="685800"/>
          </a:xfrm>
          <a:prstGeom prst="rect">
            <a:avLst/>
          </a:prstGeom>
          <a:ln>
            <a:noFill/>
          </a:ln>
        </p:spPr>
        <p:txBody>
          <a:bodyPr vert="horz" lIns="91440" tIns="45720" rIns="91440" bIns="45720" rtlCol="0" anchor="ctr">
            <a:normAutofit/>
          </a:bodyPr>
          <a:lstStyle>
            <a:lvl1pPr algn="l">
              <a:defRPr sz="3000">
                <a:solidFill>
                  <a:srgbClr val="000090"/>
                </a:solidFill>
                <a:latin typeface="Arial"/>
                <a:cs typeface="Arial"/>
              </a:defRPr>
            </a:lvl1pPr>
          </a:lstStyle>
          <a:p>
            <a:r>
              <a:rPr lang="en-US" dirty="0" smtClean="0"/>
              <a:t>Click to edit Master title style</a:t>
            </a:r>
            <a:endParaRPr lang="en-US" dirty="0"/>
          </a:p>
        </p:txBody>
      </p:sp>
      <p:sp>
        <p:nvSpPr>
          <p:cNvPr id="19" name="Slide Number Placeholder 4"/>
          <p:cNvSpPr txBox="1">
            <a:spLocks/>
          </p:cNvSpPr>
          <p:nvPr userDrawn="1"/>
        </p:nvSpPr>
        <p:spPr>
          <a:xfrm>
            <a:off x="8450225" y="6459220"/>
            <a:ext cx="606425" cy="152400"/>
          </a:xfrm>
          <a:prstGeom prst="rect">
            <a:avLst/>
          </a:prstGeom>
        </p:spPr>
        <p:txBody>
          <a:bodyPr vert="horz" lIns="91440" tIns="45720" rIns="91440" bIns="45720" rtlCol="0" anchor="ctr"/>
          <a:lstStyle>
            <a:defPPr>
              <a:defRPr lang="en-US"/>
            </a:defPPr>
            <a:lvl1pPr marL="0" algn="l" defTabSz="457200" rtl="0" eaLnBrk="1" latinLnBrk="0" hangingPunct="1">
              <a:defRPr sz="1100" b="1" i="1"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FEE979B8-AB26-45F6-A5EB-B8962BD2514C}" type="slidenum">
              <a:rPr lang="en-US" sz="1400" smtClean="0"/>
              <a:pPr/>
              <a:t>‹#›</a:t>
            </a:fld>
            <a:endParaRPr lang="en-US" sz="1400" dirty="0"/>
          </a:p>
        </p:txBody>
      </p:sp>
    </p:spTree>
    <p:extLst>
      <p:ext uri="{BB962C8B-B14F-4D97-AF65-F5344CB8AC3E}">
        <p14:creationId xmlns:p14="http://schemas.microsoft.com/office/powerpoint/2010/main" val="16075215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BE8E116-7AF4-774C-9D8E-8034F17CBDBE}"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B9230-9D1A-A940-A208-E1DF62C3DA85}" type="slidenum">
              <a:rPr lang="en-US" smtClean="0"/>
              <a:t>‹#›</a:t>
            </a:fld>
            <a:endParaRPr lang="en-US"/>
          </a:p>
        </p:txBody>
      </p:sp>
    </p:spTree>
    <p:extLst>
      <p:ext uri="{BB962C8B-B14F-4D97-AF65-F5344CB8AC3E}">
        <p14:creationId xmlns:p14="http://schemas.microsoft.com/office/powerpoint/2010/main" val="1409200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E8E116-7AF4-774C-9D8E-8034F17CBDBE}" type="datetimeFigureOut">
              <a:rPr lang="en-US" smtClean="0"/>
              <a:t>11/16/16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5B9230-9D1A-A940-A208-E1DF62C3DA85}" type="slidenum">
              <a:rPr lang="en-US" smtClean="0"/>
              <a:t>‹#›</a:t>
            </a:fld>
            <a:endParaRPr lang="en-US"/>
          </a:p>
        </p:txBody>
      </p:sp>
    </p:spTree>
    <p:extLst>
      <p:ext uri="{BB962C8B-B14F-4D97-AF65-F5344CB8AC3E}">
        <p14:creationId xmlns:p14="http://schemas.microsoft.com/office/powerpoint/2010/main" val="1769941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BE8E116-7AF4-774C-9D8E-8034F17CBDBE}" type="datetimeFigureOut">
              <a:rPr lang="en-US" smtClean="0"/>
              <a:t>11/16/16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B9230-9D1A-A940-A208-E1DF62C3DA85}" type="slidenum">
              <a:rPr lang="en-US" smtClean="0"/>
              <a:t>‹#›</a:t>
            </a:fld>
            <a:endParaRPr lang="en-US"/>
          </a:p>
        </p:txBody>
      </p:sp>
    </p:spTree>
    <p:extLst>
      <p:ext uri="{BB962C8B-B14F-4D97-AF65-F5344CB8AC3E}">
        <p14:creationId xmlns:p14="http://schemas.microsoft.com/office/powerpoint/2010/main" val="1425268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E8E116-7AF4-774C-9D8E-8034F17CBDBE}" type="datetimeFigureOut">
              <a:rPr lang="en-US" smtClean="0"/>
              <a:t>11/16/16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5B9230-9D1A-A940-A208-E1DF62C3DA85}" type="slidenum">
              <a:rPr lang="en-US" smtClean="0"/>
              <a:t>‹#›</a:t>
            </a:fld>
            <a:endParaRPr lang="en-US"/>
          </a:p>
        </p:txBody>
      </p:sp>
    </p:spTree>
    <p:extLst>
      <p:ext uri="{BB962C8B-B14F-4D97-AF65-F5344CB8AC3E}">
        <p14:creationId xmlns:p14="http://schemas.microsoft.com/office/powerpoint/2010/main" val="709129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E8E116-7AF4-774C-9D8E-8034F17CBDBE}" type="datetimeFigureOut">
              <a:rPr lang="en-US" smtClean="0"/>
              <a:t>11/16/16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5B9230-9D1A-A940-A208-E1DF62C3DA85}" type="slidenum">
              <a:rPr lang="en-US" smtClean="0"/>
              <a:t>‹#›</a:t>
            </a:fld>
            <a:endParaRPr lang="en-US"/>
          </a:p>
        </p:txBody>
      </p:sp>
    </p:spTree>
    <p:extLst>
      <p:ext uri="{BB962C8B-B14F-4D97-AF65-F5344CB8AC3E}">
        <p14:creationId xmlns:p14="http://schemas.microsoft.com/office/powerpoint/2010/main" val="3257374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E8E116-7AF4-774C-9D8E-8034F17CBDBE}" type="datetimeFigureOut">
              <a:rPr lang="en-US" smtClean="0"/>
              <a:t>11/16/16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5B9230-9D1A-A940-A208-E1DF62C3DA85}" type="slidenum">
              <a:rPr lang="en-US" smtClean="0"/>
              <a:t>‹#›</a:t>
            </a:fld>
            <a:endParaRPr lang="en-US"/>
          </a:p>
        </p:txBody>
      </p:sp>
    </p:spTree>
    <p:extLst>
      <p:ext uri="{BB962C8B-B14F-4D97-AF65-F5344CB8AC3E}">
        <p14:creationId xmlns:p14="http://schemas.microsoft.com/office/powerpoint/2010/main" val="1615084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8E116-7AF4-774C-9D8E-8034F17CBDBE}" type="datetimeFigureOut">
              <a:rPr lang="en-US" smtClean="0"/>
              <a:t>11/16/16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B9230-9D1A-A940-A208-E1DF62C3DA85}" type="slidenum">
              <a:rPr lang="en-US" smtClean="0"/>
              <a:t>‹#›</a:t>
            </a:fld>
            <a:endParaRPr lang="en-US"/>
          </a:p>
        </p:txBody>
      </p:sp>
    </p:spTree>
    <p:extLst>
      <p:ext uri="{BB962C8B-B14F-4D97-AF65-F5344CB8AC3E}">
        <p14:creationId xmlns:p14="http://schemas.microsoft.com/office/powerpoint/2010/main" val="353983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E8E116-7AF4-774C-9D8E-8034F17CBDBE}" type="datetimeFigureOut">
              <a:rPr lang="en-US" smtClean="0"/>
              <a:t>11/16/16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5B9230-9D1A-A940-A208-E1DF62C3DA85}" type="slidenum">
              <a:rPr lang="en-US" smtClean="0"/>
              <a:t>‹#›</a:t>
            </a:fld>
            <a:endParaRPr lang="en-US"/>
          </a:p>
        </p:txBody>
      </p:sp>
    </p:spTree>
    <p:extLst>
      <p:ext uri="{BB962C8B-B14F-4D97-AF65-F5344CB8AC3E}">
        <p14:creationId xmlns:p14="http://schemas.microsoft.com/office/powerpoint/2010/main" val="35017482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8E116-7AF4-774C-9D8E-8034F17CBDBE}" type="datetimeFigureOut">
              <a:rPr lang="en-US" smtClean="0"/>
              <a:t>11/16/16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5B9230-9D1A-A940-A208-E1DF62C3DA85}" type="slidenum">
              <a:rPr lang="en-US" smtClean="0"/>
              <a:t>‹#›</a:t>
            </a:fld>
            <a:endParaRPr lang="en-US"/>
          </a:p>
        </p:txBody>
      </p:sp>
    </p:spTree>
    <p:extLst>
      <p:ext uri="{BB962C8B-B14F-4D97-AF65-F5344CB8AC3E}">
        <p14:creationId xmlns:p14="http://schemas.microsoft.com/office/powerpoint/2010/main" val="3458339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5.wmf"/></Relationships>
</file>

<file path=ppt/slides/_rels/slide23.xml.rels><?xml version="1.0" encoding="UTF-8" standalone="yes"?>
<Relationships xmlns="http://schemas.openxmlformats.org/package/2006/relationships"><Relationship Id="rId3" Type="http://schemas.openxmlformats.org/officeDocument/2006/relationships/image" Target="../media/image16.wm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5" Type="http://schemas.openxmlformats.org/officeDocument/2006/relationships/image" Target="../media/image5.jpeg"/><Relationship Id="rId6"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am2012.ftw.at/papers/PAM2012paper2.pdf"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Spam, Phishing, </a:t>
            </a:r>
            <a:br>
              <a:rPr lang="en-US" dirty="0" smtClean="0"/>
            </a:br>
            <a:r>
              <a:rPr lang="en-US" dirty="0" smtClean="0"/>
              <a:t>Routing &amp; Naming Security</a:t>
            </a:r>
            <a:br>
              <a:rPr lang="en-US" dirty="0" smtClean="0"/>
            </a:br>
            <a:r>
              <a:rPr lang="en-US" dirty="0" smtClean="0"/>
              <a:t>COS </a:t>
            </a:r>
            <a:r>
              <a:rPr lang="en-US" dirty="0" smtClean="0"/>
              <a:t>432: Information Security</a:t>
            </a:r>
            <a:br>
              <a:rPr lang="en-US" dirty="0" smtClean="0"/>
            </a:br>
            <a:endParaRPr lang="en-US"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16773138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414049"/>
            <a:ext cx="8229600" cy="1143000"/>
          </a:xfrm>
        </p:spPr>
        <p:txBody>
          <a:bodyPr/>
          <a:lstStyle/>
          <a:p>
            <a:r>
              <a:rPr lang="en-US" dirty="0" smtClean="0"/>
              <a:t>Spam (and Spam Filtering)</a:t>
            </a:r>
            <a:endParaRPr lang="en-US" dirty="0"/>
          </a:p>
        </p:txBody>
      </p:sp>
    </p:spTree>
    <p:extLst>
      <p:ext uri="{BB962C8B-B14F-4D97-AF65-F5344CB8AC3E}">
        <p14:creationId xmlns:p14="http://schemas.microsoft.com/office/powerpoint/2010/main" val="19555556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92076"/>
            <a:ext cx="8229600" cy="1143000"/>
          </a:xfrm>
        </p:spPr>
        <p:txBody>
          <a:bodyPr/>
          <a:lstStyle/>
          <a:p>
            <a:r>
              <a:rPr lang="en-US" dirty="0" smtClean="0"/>
              <a:t>Spam: A </a:t>
            </a:r>
            <a:r>
              <a:rPr lang="en-US" dirty="0" smtClean="0"/>
              <a:t>Persistent </a:t>
            </a:r>
            <a:r>
              <a:rPr lang="en-US" dirty="0"/>
              <a:t>S</a:t>
            </a:r>
            <a:r>
              <a:rPr lang="en-US" dirty="0" smtClean="0"/>
              <a:t>ecurity </a:t>
            </a:r>
            <a:r>
              <a:rPr lang="en-US" dirty="0"/>
              <a:t>T</a:t>
            </a:r>
            <a:r>
              <a:rPr lang="en-US" dirty="0" smtClean="0"/>
              <a:t>hreat</a:t>
            </a:r>
            <a:endParaRPr lang="en-US" dirty="0"/>
          </a:p>
        </p:txBody>
      </p:sp>
      <p:sp>
        <p:nvSpPr>
          <p:cNvPr id="2" name="Content Placeholder 1"/>
          <p:cNvSpPr>
            <a:spLocks noGrp="1"/>
          </p:cNvSpPr>
          <p:nvPr>
            <p:ph idx="1"/>
          </p:nvPr>
        </p:nvSpPr>
        <p:spPr>
          <a:xfrm>
            <a:off x="457200" y="1417638"/>
            <a:ext cx="8229600" cy="4525963"/>
          </a:xfrm>
        </p:spPr>
        <p:txBody>
          <a:bodyPr/>
          <a:lstStyle/>
          <a:p>
            <a:r>
              <a:rPr lang="en-US" dirty="0" smtClean="0">
                <a:solidFill>
                  <a:srgbClr val="FF0000"/>
                </a:solidFill>
              </a:rPr>
              <a:t>70-90%</a:t>
            </a:r>
            <a:r>
              <a:rPr lang="en-US" dirty="0" smtClean="0"/>
              <a:t> </a:t>
            </a:r>
            <a:r>
              <a:rPr lang="en-US" dirty="0"/>
              <a:t>of all email traffic is spam</a:t>
            </a:r>
          </a:p>
          <a:p>
            <a:pPr marL="0" indent="0">
              <a:buNone/>
            </a:pPr>
            <a:r>
              <a:rPr lang="en-US" sz="1400" dirty="0"/>
              <a:t>	</a:t>
            </a:r>
            <a:r>
              <a:rPr lang="en-US" sz="1600" dirty="0"/>
              <a:t>(Sources: Symantec </a:t>
            </a:r>
            <a:r>
              <a:rPr lang="en-US" sz="1600" dirty="0" smtClean="0"/>
              <a:t>2010, MAAWG 2011, Symantec 2013)</a:t>
            </a:r>
            <a:endParaRPr lang="en-US" dirty="0"/>
          </a:p>
          <a:p>
            <a:endParaRPr lang="en-US" dirty="0"/>
          </a:p>
        </p:txBody>
      </p:sp>
      <p:pic>
        <p:nvPicPr>
          <p:cNvPr id="11" name="Picture 10" descr="spam-over-time_c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50" y="2438400"/>
            <a:ext cx="7480300" cy="3403600"/>
          </a:xfrm>
          <a:prstGeom prst="rect">
            <a:avLst/>
          </a:prstGeom>
        </p:spPr>
      </p:pic>
    </p:spTree>
    <p:extLst>
      <p:ext uri="{BB962C8B-B14F-4D97-AF65-F5344CB8AC3E}">
        <p14:creationId xmlns:p14="http://schemas.microsoft.com/office/powerpoint/2010/main" val="17471771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Negative </a:t>
            </a:r>
            <a:r>
              <a:rPr lang="en-US" dirty="0" smtClean="0"/>
              <a:t>Effects of </a:t>
            </a:r>
            <a:r>
              <a:rPr lang="en-US" dirty="0"/>
              <a:t>S</a:t>
            </a:r>
            <a:r>
              <a:rPr lang="en-US" dirty="0" smtClean="0"/>
              <a:t>pam</a:t>
            </a:r>
            <a:endParaRPr lang="en-US" dirty="0"/>
          </a:p>
        </p:txBody>
      </p:sp>
      <p:sp>
        <p:nvSpPr>
          <p:cNvPr id="2" name="Content Placeholder 1"/>
          <p:cNvSpPr>
            <a:spLocks noGrp="1"/>
          </p:cNvSpPr>
          <p:nvPr>
            <p:ph idx="1"/>
          </p:nvPr>
        </p:nvSpPr>
        <p:spPr/>
        <p:txBody>
          <a:bodyPr>
            <a:normAutofit lnSpcReduction="10000"/>
          </a:bodyPr>
          <a:lstStyle/>
          <a:p>
            <a:r>
              <a:rPr lang="en-US" dirty="0" smtClean="0"/>
              <a:t>Sale of illicit </a:t>
            </a:r>
            <a:r>
              <a:rPr lang="en-US" dirty="0" smtClean="0"/>
              <a:t>merchandise</a:t>
            </a:r>
            <a:endParaRPr lang="en-US" dirty="0" smtClean="0"/>
          </a:p>
          <a:p>
            <a:pPr marL="0" indent="0">
              <a:buNone/>
            </a:pPr>
            <a:r>
              <a:rPr lang="en-US" sz="2200" i="1" dirty="0"/>
              <a:t>	</a:t>
            </a:r>
            <a:r>
              <a:rPr lang="en-US" sz="2200" i="1" dirty="0" smtClean="0"/>
              <a:t>e.g.</a:t>
            </a:r>
            <a:r>
              <a:rPr lang="en-US" sz="2200" dirty="0" smtClean="0"/>
              <a:t>, pharmaceuticals, replica luxury goods</a:t>
            </a:r>
            <a:endParaRPr lang="en-US" sz="2200" dirty="0">
              <a:solidFill>
                <a:srgbClr val="FF0000"/>
              </a:solidFill>
            </a:endParaRPr>
          </a:p>
          <a:p>
            <a:pPr lvl="1"/>
            <a:endParaRPr lang="en-US" dirty="0" smtClean="0"/>
          </a:p>
          <a:p>
            <a:r>
              <a:rPr lang="en-US" dirty="0" smtClean="0"/>
              <a:t>Social cost</a:t>
            </a:r>
          </a:p>
          <a:p>
            <a:pPr marL="0" lvl="1" indent="0">
              <a:buNone/>
            </a:pPr>
            <a:r>
              <a:rPr lang="en-US" sz="2200" i="1" dirty="0" smtClean="0"/>
              <a:t>	e.g</a:t>
            </a:r>
            <a:r>
              <a:rPr lang="en-US" sz="2200" i="1" dirty="0"/>
              <a:t>.</a:t>
            </a:r>
            <a:r>
              <a:rPr lang="en-US" sz="2200" dirty="0"/>
              <a:t>, wasted time of </a:t>
            </a:r>
            <a:r>
              <a:rPr lang="en-US" sz="2200" dirty="0" smtClean="0"/>
              <a:t>users</a:t>
            </a:r>
            <a:endParaRPr lang="en-US" dirty="0" smtClean="0"/>
          </a:p>
          <a:p>
            <a:pPr marL="914400" lvl="2" indent="0">
              <a:buNone/>
            </a:pPr>
            <a:r>
              <a:rPr lang="en-US" sz="2000" dirty="0" smtClean="0">
                <a:solidFill>
                  <a:srgbClr val="FF0000"/>
                </a:solidFill>
              </a:rPr>
              <a:t>$1 spammers’ revenue </a:t>
            </a:r>
          </a:p>
          <a:p>
            <a:pPr marL="914400" lvl="2" indent="0">
              <a:buNone/>
            </a:pPr>
            <a:r>
              <a:rPr lang="en-US" sz="2000" dirty="0" smtClean="0">
                <a:solidFill>
                  <a:srgbClr val="FF0000"/>
                </a:solidFill>
              </a:rPr>
              <a:t>≈ $100 cost to society </a:t>
            </a:r>
            <a:r>
              <a:rPr lang="en-US" sz="2000" dirty="0" smtClean="0"/>
              <a:t>*</a:t>
            </a:r>
          </a:p>
          <a:p>
            <a:pPr marL="914400" lvl="2" indent="0">
              <a:buNone/>
            </a:pPr>
            <a:endParaRPr lang="en-US" sz="2000" dirty="0" smtClean="0"/>
          </a:p>
          <a:p>
            <a:r>
              <a:rPr lang="en-US" dirty="0" smtClean="0"/>
              <a:t>Carrier of other attacks</a:t>
            </a:r>
          </a:p>
          <a:p>
            <a:pPr marL="0" indent="0">
              <a:buNone/>
            </a:pPr>
            <a:r>
              <a:rPr lang="en-US" sz="2200" i="1" dirty="0"/>
              <a:t>	</a:t>
            </a:r>
            <a:r>
              <a:rPr lang="en-US" sz="2200" i="1" dirty="0" smtClean="0"/>
              <a:t>e.g</a:t>
            </a:r>
            <a:r>
              <a:rPr lang="en-US" sz="2200" i="1" dirty="0"/>
              <a:t>.</a:t>
            </a:r>
            <a:r>
              <a:rPr lang="en-US" sz="2200" dirty="0"/>
              <a:t>, phishing, spyware, </a:t>
            </a:r>
            <a:r>
              <a:rPr lang="en-US" sz="2200" dirty="0" err="1"/>
              <a:t>trojans</a:t>
            </a:r>
            <a:endParaRPr lang="en-US" sz="2200" dirty="0"/>
          </a:p>
        </p:txBody>
      </p:sp>
      <p:pic>
        <p:nvPicPr>
          <p:cNvPr id="8" name="Picture 7" descr="pharma_2_cu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527" y="1527701"/>
            <a:ext cx="2051558" cy="1822450"/>
          </a:xfrm>
          <a:prstGeom prst="rect">
            <a:avLst/>
          </a:prstGeom>
          <a:ln w="25400">
            <a:solidFill>
              <a:schemeClr val="bg1">
                <a:lumMod val="65000"/>
              </a:schemeClr>
            </a:solidFill>
          </a:ln>
        </p:spPr>
      </p:pic>
      <p:sp>
        <p:nvSpPr>
          <p:cNvPr id="9" name="Content Placeholder 2"/>
          <p:cNvSpPr txBox="1">
            <a:spLocks/>
          </p:cNvSpPr>
          <p:nvPr/>
        </p:nvSpPr>
        <p:spPr bwMode="auto">
          <a:xfrm>
            <a:off x="266639" y="5933023"/>
            <a:ext cx="5643094" cy="6667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defTabSz="914400" fontAlgn="base">
              <a:spcBef>
                <a:spcPct val="20000"/>
              </a:spcBef>
              <a:spcAft>
                <a:spcPct val="0"/>
              </a:spcAft>
              <a:defRPr/>
            </a:pPr>
            <a:r>
              <a:rPr lang="en-US" sz="2000" kern="0" dirty="0" smtClean="0">
                <a:latin typeface="Arial"/>
                <a:cs typeface="Arial"/>
              </a:rPr>
              <a:t>*</a:t>
            </a:r>
            <a:r>
              <a:rPr lang="en-US" sz="1400" kern="0" dirty="0" err="1" smtClean="0">
                <a:latin typeface="Arial"/>
                <a:cs typeface="Arial"/>
              </a:rPr>
              <a:t>Rao</a:t>
            </a:r>
            <a:r>
              <a:rPr lang="en-US" sz="1400" kern="0" dirty="0" smtClean="0">
                <a:latin typeface="Arial"/>
                <a:cs typeface="Arial"/>
              </a:rPr>
              <a:t> </a:t>
            </a:r>
            <a:r>
              <a:rPr lang="en-US" sz="1400" i="1" kern="0" dirty="0" smtClean="0">
                <a:latin typeface="Arial"/>
                <a:cs typeface="Arial"/>
              </a:rPr>
              <a:t>et al</a:t>
            </a:r>
            <a:r>
              <a:rPr lang="en-US" sz="1400" kern="0" dirty="0" smtClean="0">
                <a:latin typeface="Arial"/>
                <a:cs typeface="Arial"/>
              </a:rPr>
              <a:t>. </a:t>
            </a:r>
            <a:r>
              <a:rPr lang="en-US" sz="1400" kern="0" dirty="0">
                <a:latin typeface="Arial"/>
                <a:cs typeface="Arial"/>
              </a:rPr>
              <a:t>The Economics of Spam.  </a:t>
            </a:r>
            <a:endParaRPr lang="en-US" sz="1400" kern="0" dirty="0" smtClean="0">
              <a:latin typeface="Arial"/>
              <a:cs typeface="Arial"/>
            </a:endParaRPr>
          </a:p>
          <a:p>
            <a:pPr marL="342900" lvl="0" indent="-342900" defTabSz="914400" fontAlgn="base">
              <a:spcBef>
                <a:spcPct val="20000"/>
              </a:spcBef>
              <a:spcAft>
                <a:spcPct val="0"/>
              </a:spcAft>
              <a:defRPr/>
            </a:pPr>
            <a:r>
              <a:rPr lang="en-US" sz="1400" kern="0" dirty="0">
                <a:latin typeface="Arial"/>
                <a:cs typeface="Arial"/>
              </a:rPr>
              <a:t> </a:t>
            </a:r>
            <a:r>
              <a:rPr lang="en-US" sz="1400" kern="0" dirty="0" smtClean="0">
                <a:latin typeface="Arial"/>
                <a:cs typeface="Arial"/>
              </a:rPr>
              <a:t>  </a:t>
            </a:r>
            <a:r>
              <a:rPr lang="en-US" sz="1400" kern="0" dirty="0">
                <a:latin typeface="Arial"/>
                <a:cs typeface="Arial"/>
              </a:rPr>
              <a:t>Journal of Economic </a:t>
            </a:r>
            <a:r>
              <a:rPr lang="en-US" sz="1400" kern="0" dirty="0" smtClean="0">
                <a:latin typeface="Arial"/>
                <a:cs typeface="Arial"/>
              </a:rPr>
              <a:t>Perspectives, Volume </a:t>
            </a:r>
            <a:r>
              <a:rPr lang="en-US" sz="1400" kern="0" dirty="0">
                <a:latin typeface="Arial"/>
                <a:cs typeface="Arial"/>
              </a:rPr>
              <a:t>26, Number </a:t>
            </a:r>
            <a:r>
              <a:rPr lang="en-US" sz="1400" kern="0" dirty="0" smtClean="0">
                <a:latin typeface="Arial"/>
                <a:cs typeface="Arial"/>
              </a:rPr>
              <a:t>3, 2012</a:t>
            </a:r>
            <a:endParaRPr kumimoji="0" lang="en-US" sz="1400" b="0" i="0" u="none" strike="noStrike" kern="0" cap="none" spc="0" normalizeH="0" baseline="0" noProof="0" dirty="0">
              <a:ln>
                <a:noFill/>
              </a:ln>
              <a:solidFill>
                <a:schemeClr val="tx1"/>
              </a:solidFill>
              <a:effectLst/>
              <a:uLnTx/>
              <a:uFillTx/>
              <a:latin typeface="Arial"/>
              <a:cs typeface="Arial"/>
            </a:endParaRPr>
          </a:p>
        </p:txBody>
      </p:sp>
      <p:sp>
        <p:nvSpPr>
          <p:cNvPr id="6" name="TextBox 5"/>
          <p:cNvSpPr txBox="1"/>
          <p:nvPr/>
        </p:nvSpPr>
        <p:spPr>
          <a:xfrm>
            <a:off x="6540056" y="3364970"/>
            <a:ext cx="2018501" cy="307777"/>
          </a:xfrm>
          <a:prstGeom prst="rect">
            <a:avLst/>
          </a:prstGeom>
          <a:noFill/>
        </p:spPr>
        <p:txBody>
          <a:bodyPr wrap="none" rtlCol="0">
            <a:spAutoFit/>
          </a:bodyPr>
          <a:lstStyle/>
          <a:p>
            <a:r>
              <a:rPr lang="en-US" sz="1400" dirty="0" smtClean="0">
                <a:latin typeface="Arial"/>
                <a:cs typeface="Arial"/>
              </a:rPr>
              <a:t>Illegal online pharmacy</a:t>
            </a:r>
            <a:endParaRPr lang="en-US" sz="1400" dirty="0">
              <a:latin typeface="Arial"/>
              <a:cs typeface="Arial"/>
            </a:endParaRPr>
          </a:p>
        </p:txBody>
      </p:sp>
      <p:sp>
        <p:nvSpPr>
          <p:cNvPr id="12" name="TextBox 11"/>
          <p:cNvSpPr txBox="1"/>
          <p:nvPr/>
        </p:nvSpPr>
        <p:spPr>
          <a:xfrm>
            <a:off x="6180983" y="5659438"/>
            <a:ext cx="2736647" cy="307777"/>
          </a:xfrm>
          <a:prstGeom prst="rect">
            <a:avLst/>
          </a:prstGeom>
          <a:noFill/>
        </p:spPr>
        <p:txBody>
          <a:bodyPr wrap="none" rtlCol="0">
            <a:spAutoFit/>
          </a:bodyPr>
          <a:lstStyle/>
          <a:p>
            <a:r>
              <a:rPr lang="en-US" sz="1400" dirty="0">
                <a:latin typeface="Arial"/>
                <a:cs typeface="Arial"/>
              </a:rPr>
              <a:t>Fake website with bogus survey</a:t>
            </a:r>
          </a:p>
        </p:txBody>
      </p:sp>
      <p:pic>
        <p:nvPicPr>
          <p:cNvPr id="7" name="Picture 6" descr="iphone_scam_we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372" y="4080870"/>
            <a:ext cx="2173869" cy="1553696"/>
          </a:xfrm>
          <a:prstGeom prst="rect">
            <a:avLst/>
          </a:prstGeom>
          <a:ln w="25400">
            <a:solidFill>
              <a:schemeClr val="bg1">
                <a:lumMod val="50000"/>
              </a:schemeClr>
            </a:solidFill>
          </a:ln>
        </p:spPr>
      </p:pic>
    </p:spTree>
    <p:extLst>
      <p:ext uri="{BB962C8B-B14F-4D97-AF65-F5344CB8AC3E}">
        <p14:creationId xmlns:p14="http://schemas.microsoft.com/office/powerpoint/2010/main" val="22794324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8D6C04C0-A7BA-9C4C-A391-2465DB31754B}" type="slidenum">
              <a:rPr lang="en-US"/>
              <a:pPr/>
              <a:t>13</a:t>
            </a:fld>
            <a:endParaRPr lang="en-US"/>
          </a:p>
        </p:txBody>
      </p:sp>
      <p:sp>
        <p:nvSpPr>
          <p:cNvPr id="13314" name="Rectangle 2"/>
          <p:cNvSpPr>
            <a:spLocks noGrp="1" noChangeArrowheads="1"/>
          </p:cNvSpPr>
          <p:nvPr>
            <p:ph type="title"/>
          </p:nvPr>
        </p:nvSpPr>
        <p:spPr/>
        <p:txBody>
          <a:bodyPr/>
          <a:lstStyle/>
          <a:p>
            <a:r>
              <a:rPr lang="en-US" sz="3600" dirty="0" smtClean="0"/>
              <a:t>Spam Meets Routing Security!</a:t>
            </a:r>
            <a:endParaRPr lang="en-US" sz="3600" dirty="0"/>
          </a:p>
        </p:txBody>
      </p:sp>
      <p:sp>
        <p:nvSpPr>
          <p:cNvPr id="13315" name="Rectangle 3"/>
          <p:cNvSpPr>
            <a:spLocks noGrp="1" noChangeArrowheads="1"/>
          </p:cNvSpPr>
          <p:nvPr>
            <p:ph type="body" idx="1"/>
          </p:nvPr>
        </p:nvSpPr>
        <p:spPr>
          <a:xfrm>
            <a:off x="457200" y="1371600"/>
            <a:ext cx="8229600" cy="1371600"/>
          </a:xfrm>
        </p:spPr>
        <p:txBody>
          <a:bodyPr>
            <a:normAutofit fontScale="85000" lnSpcReduction="10000"/>
          </a:bodyPr>
          <a:lstStyle/>
          <a:p>
            <a:r>
              <a:rPr lang="en-US"/>
              <a:t>Hijack IP address space using BGP</a:t>
            </a:r>
          </a:p>
          <a:p>
            <a:r>
              <a:rPr lang="en-US"/>
              <a:t>Send spam</a:t>
            </a:r>
          </a:p>
          <a:p>
            <a:r>
              <a:rPr lang="en-US"/>
              <a:t>Withdraw IP address</a:t>
            </a:r>
          </a:p>
        </p:txBody>
      </p:sp>
      <p:sp>
        <p:nvSpPr>
          <p:cNvPr id="13316" name="Text Box 4"/>
          <p:cNvSpPr txBox="1">
            <a:spLocks noChangeArrowheads="1"/>
          </p:cNvSpPr>
          <p:nvPr/>
        </p:nvSpPr>
        <p:spPr bwMode="auto">
          <a:xfrm>
            <a:off x="5257800" y="3124200"/>
            <a:ext cx="3581400" cy="915988"/>
          </a:xfrm>
          <a:prstGeom prst="rect">
            <a:avLst/>
          </a:prstGeom>
          <a:solidFill>
            <a:srgbClr val="EEECE1"/>
          </a:solidFill>
          <a:ln>
            <a:noFill/>
          </a:ln>
          <a:effectLst/>
        </p:spPr>
        <p:txBody>
          <a:bodyPr lIns="91430" tIns="45715" rIns="91430" bIns="45715">
            <a:spAutoFit/>
          </a:bodyPr>
          <a:lstStyle/>
          <a:p>
            <a:pPr algn="ctr">
              <a:spcBef>
                <a:spcPct val="50000"/>
              </a:spcBef>
            </a:pPr>
            <a:r>
              <a:rPr lang="en-US" b="1" dirty="0">
                <a:solidFill>
                  <a:srgbClr val="FF0000"/>
                </a:solidFill>
              </a:rPr>
              <a:t>A small club of persistent players appears to be using this technique.</a:t>
            </a:r>
          </a:p>
        </p:txBody>
      </p:sp>
      <p:sp>
        <p:nvSpPr>
          <p:cNvPr id="13317" name="Text Box 5"/>
          <p:cNvSpPr txBox="1">
            <a:spLocks noChangeArrowheads="1"/>
          </p:cNvSpPr>
          <p:nvPr/>
        </p:nvSpPr>
        <p:spPr bwMode="auto">
          <a:xfrm>
            <a:off x="5562600" y="4953000"/>
            <a:ext cx="1295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spAutoFit/>
          </a:bodyPr>
          <a:lstStyle/>
          <a:p>
            <a:pPr>
              <a:spcBef>
                <a:spcPct val="50000"/>
              </a:spcBef>
            </a:pPr>
            <a:endParaRPr lang="en-US" b="1"/>
          </a:p>
        </p:txBody>
      </p:sp>
      <p:sp>
        <p:nvSpPr>
          <p:cNvPr id="13318" name="Text Box 6"/>
          <p:cNvSpPr txBox="1">
            <a:spLocks noChangeArrowheads="1"/>
          </p:cNvSpPr>
          <p:nvPr/>
        </p:nvSpPr>
        <p:spPr bwMode="auto">
          <a:xfrm>
            <a:off x="5791200" y="4235450"/>
            <a:ext cx="2438400" cy="641350"/>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spAutoFit/>
          </a:bodyPr>
          <a:lstStyle/>
          <a:p>
            <a:pPr>
              <a:spcBef>
                <a:spcPct val="50000"/>
              </a:spcBef>
            </a:pPr>
            <a:r>
              <a:rPr lang="en-US" b="1"/>
              <a:t>Common short-lived prefixes and ASes</a:t>
            </a:r>
          </a:p>
        </p:txBody>
      </p:sp>
      <p:sp>
        <p:nvSpPr>
          <p:cNvPr id="13319" name="Text Box 7"/>
          <p:cNvSpPr txBox="1">
            <a:spLocks noChangeArrowheads="1"/>
          </p:cNvSpPr>
          <p:nvPr/>
        </p:nvSpPr>
        <p:spPr bwMode="auto">
          <a:xfrm>
            <a:off x="6003925" y="4837113"/>
            <a:ext cx="222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spAutoFit/>
          </a:bodyPr>
          <a:lstStyle/>
          <a:p>
            <a:endParaRPr lang="en-US"/>
          </a:p>
        </p:txBody>
      </p:sp>
      <p:sp>
        <p:nvSpPr>
          <p:cNvPr id="13320" name="Text Box 8"/>
          <p:cNvSpPr txBox="1">
            <a:spLocks noChangeArrowheads="1"/>
          </p:cNvSpPr>
          <p:nvPr/>
        </p:nvSpPr>
        <p:spPr bwMode="auto">
          <a:xfrm>
            <a:off x="6019800" y="4859338"/>
            <a:ext cx="18986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30" tIns="45715" rIns="91430" bIns="45715">
            <a:spAutoFit/>
          </a:bodyPr>
          <a:lstStyle/>
          <a:p>
            <a:r>
              <a:rPr lang="en-US"/>
              <a:t>61.0.0.0/8 4678 </a:t>
            </a:r>
          </a:p>
          <a:p>
            <a:r>
              <a:rPr lang="en-US"/>
              <a:t>66.0.0.0/8 21562</a:t>
            </a:r>
          </a:p>
          <a:p>
            <a:r>
              <a:rPr lang="en-US"/>
              <a:t>82.0.0.0/8 8717 </a:t>
            </a:r>
          </a:p>
          <a:p>
            <a:endParaRPr lang="en-US"/>
          </a:p>
        </p:txBody>
      </p:sp>
      <p:grpSp>
        <p:nvGrpSpPr>
          <p:cNvPr id="13325" name="Group 13"/>
          <p:cNvGrpSpPr>
            <a:grpSpLocks/>
          </p:cNvGrpSpPr>
          <p:nvPr/>
        </p:nvGrpSpPr>
        <p:grpSpPr bwMode="auto">
          <a:xfrm>
            <a:off x="381000" y="2914650"/>
            <a:ext cx="4710113" cy="3409950"/>
            <a:chOff x="240" y="1836"/>
            <a:chExt cx="2967" cy="2148"/>
          </a:xfrm>
        </p:grpSpPr>
        <p:pic>
          <p:nvPicPr>
            <p:cNvPr id="1332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1836"/>
              <a:ext cx="2967" cy="2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322" name="Line 10"/>
            <p:cNvSpPr>
              <a:spLocks noChangeShapeType="1"/>
            </p:cNvSpPr>
            <p:nvPr/>
          </p:nvSpPr>
          <p:spPr bwMode="auto">
            <a:xfrm>
              <a:off x="1200" y="3360"/>
              <a:ext cx="1632"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323" name="Text Box 11"/>
            <p:cNvSpPr txBox="1">
              <a:spLocks noChangeArrowheads="1"/>
            </p:cNvSpPr>
            <p:nvPr/>
          </p:nvSpPr>
          <p:spPr bwMode="auto">
            <a:xfrm>
              <a:off x="1440" y="3120"/>
              <a:ext cx="11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spAutoFit/>
            </a:bodyPr>
            <a:lstStyle/>
            <a:p>
              <a:pPr>
                <a:spcBef>
                  <a:spcPct val="50000"/>
                </a:spcBef>
              </a:pPr>
              <a:r>
                <a:rPr lang="en-US"/>
                <a:t>~ 10 minutes</a:t>
              </a:r>
            </a:p>
          </p:txBody>
        </p:sp>
      </p:grpSp>
      <p:sp>
        <p:nvSpPr>
          <p:cNvPr id="13324" name="Text Box 12"/>
          <p:cNvSpPr txBox="1">
            <a:spLocks noChangeArrowheads="1"/>
          </p:cNvSpPr>
          <p:nvPr/>
        </p:nvSpPr>
        <p:spPr bwMode="auto">
          <a:xfrm>
            <a:off x="5105400" y="5867400"/>
            <a:ext cx="3886200" cy="915988"/>
          </a:xfrm>
          <a:prstGeom prst="rect">
            <a:avLst/>
          </a:prstGeom>
          <a:solidFill>
            <a:srgbClr val="EEECE1"/>
          </a:solidFill>
          <a:ln>
            <a:noFill/>
          </a:ln>
          <a:effectLst/>
        </p:spPr>
        <p:txBody>
          <a:bodyPr lIns="91430" tIns="45715" rIns="91430" bIns="45715">
            <a:spAutoFit/>
          </a:bodyPr>
          <a:lstStyle/>
          <a:p>
            <a:pPr algn="ctr">
              <a:spcBef>
                <a:spcPct val="50000"/>
              </a:spcBef>
            </a:pPr>
            <a:r>
              <a:rPr lang="en-US" b="1"/>
              <a:t>Somewhere between 1-10% of all spam (some clearly intentional, others </a:t>
            </a:r>
            <a:r>
              <a:rPr lang="ja-JP" altLang="en-US" b="1">
                <a:latin typeface="Arial"/>
              </a:rPr>
              <a:t>“</a:t>
            </a:r>
            <a:r>
              <a:rPr lang="en-US" b="1"/>
              <a:t>flapping</a:t>
            </a:r>
            <a:r>
              <a:rPr lang="ja-JP" altLang="en-US" b="1">
                <a:latin typeface="Arial"/>
              </a:rPr>
              <a:t>”</a:t>
            </a:r>
            <a:r>
              <a:rPr lang="en-US" b="1"/>
              <a:t>)</a:t>
            </a:r>
          </a:p>
        </p:txBody>
      </p:sp>
    </p:spTree>
    <p:extLst>
      <p:ext uri="{BB962C8B-B14F-4D97-AF65-F5344CB8AC3E}">
        <p14:creationId xmlns:p14="http://schemas.microsoft.com/office/powerpoint/2010/main" val="31292828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animBg="1"/>
      <p:bldP spid="13318" grpId="0" animBg="1"/>
      <p:bldP spid="13320" grpId="0"/>
      <p:bldP spid="133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C1367D6B-0471-D348-9DF3-EA35BB825BCC}" type="slidenum">
              <a:rPr lang="en-US"/>
              <a:pPr/>
              <a:t>14</a:t>
            </a:fld>
            <a:endParaRPr lang="en-US"/>
          </a:p>
        </p:txBody>
      </p:sp>
      <p:sp>
        <p:nvSpPr>
          <p:cNvPr id="84994" name="Rectangle 2"/>
          <p:cNvSpPr>
            <a:spLocks noGrp="1" noChangeArrowheads="1"/>
          </p:cNvSpPr>
          <p:nvPr>
            <p:ph type="title"/>
          </p:nvPr>
        </p:nvSpPr>
        <p:spPr/>
        <p:txBody>
          <a:bodyPr/>
          <a:lstStyle/>
          <a:p>
            <a:r>
              <a:rPr lang="en-US"/>
              <a:t>Approach: Filter </a:t>
            </a:r>
          </a:p>
        </p:txBody>
      </p:sp>
      <p:sp>
        <p:nvSpPr>
          <p:cNvPr id="84995" name="Rectangle 3"/>
          <p:cNvSpPr>
            <a:spLocks noGrp="1" noChangeArrowheads="1"/>
          </p:cNvSpPr>
          <p:nvPr>
            <p:ph type="body" idx="1"/>
          </p:nvPr>
        </p:nvSpPr>
        <p:spPr>
          <a:xfrm>
            <a:off x="457200" y="1798638"/>
            <a:ext cx="8229600" cy="4525962"/>
          </a:xfrm>
        </p:spPr>
        <p:txBody>
          <a:bodyPr/>
          <a:lstStyle/>
          <a:p>
            <a:r>
              <a:rPr lang="en-US"/>
              <a:t>Prevent unwanted traffic from reaching a user</a:t>
            </a:r>
            <a:r>
              <a:rPr lang="ja-JP" altLang="en-US">
                <a:latin typeface="Arial"/>
              </a:rPr>
              <a:t>’</a:t>
            </a:r>
            <a:r>
              <a:rPr lang="en-US"/>
              <a:t>s inbox by distinguishing spam from ham</a:t>
            </a:r>
          </a:p>
          <a:p>
            <a:endParaRPr lang="en-US"/>
          </a:p>
          <a:p>
            <a:r>
              <a:rPr lang="en-US" b="1">
                <a:solidFill>
                  <a:srgbClr val="FF0000"/>
                </a:solidFill>
              </a:rPr>
              <a:t>Question:</a:t>
            </a:r>
            <a:r>
              <a:rPr lang="en-US"/>
              <a:t> What features best differentiate spam from legitimate mail?</a:t>
            </a:r>
          </a:p>
          <a:p>
            <a:pPr lvl="1"/>
            <a:r>
              <a:rPr lang="en-US"/>
              <a:t>Content-based filtering: What is in the mail?</a:t>
            </a:r>
          </a:p>
          <a:p>
            <a:pPr lvl="1"/>
            <a:r>
              <a:rPr lang="en-US"/>
              <a:t>IP address of sender: Who is the sender?</a:t>
            </a:r>
          </a:p>
          <a:p>
            <a:pPr lvl="1"/>
            <a:r>
              <a:rPr lang="en-US" b="1">
                <a:solidFill>
                  <a:srgbClr val="FF0000"/>
                </a:solidFill>
              </a:rPr>
              <a:t>Behavioral features:</a:t>
            </a:r>
            <a:r>
              <a:rPr lang="en-US"/>
              <a:t> How the mail is sent?</a:t>
            </a:r>
          </a:p>
          <a:p>
            <a:pPr lvl="1"/>
            <a:endParaRPr lang="en-US"/>
          </a:p>
        </p:txBody>
      </p:sp>
      <p:pic>
        <p:nvPicPr>
          <p:cNvPr id="849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587" y="373063"/>
            <a:ext cx="2209800" cy="104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974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9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49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228600" y="331788"/>
            <a:ext cx="8688388" cy="1060450"/>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449263">
              <a:tabLst>
                <a:tab pos="723900" algn="l"/>
                <a:tab pos="1447800" algn="l"/>
                <a:tab pos="2171700" algn="l"/>
                <a:tab pos="2895600" algn="l"/>
                <a:tab pos="3619500" algn="l"/>
                <a:tab pos="4343400" algn="l"/>
                <a:tab pos="5067300" algn="l"/>
                <a:tab pos="5789613" algn="l"/>
                <a:tab pos="6515100" algn="l"/>
                <a:tab pos="7237413" algn="l"/>
                <a:tab pos="7961313" algn="l"/>
                <a:tab pos="8686800" algn="l"/>
              </a:tabLst>
            </a:pPr>
            <a:r>
              <a:rPr lang="fi-FI"/>
              <a:t>Approach #1: Content Filters </a:t>
            </a:r>
          </a:p>
        </p:txBody>
      </p:sp>
      <p:pic>
        <p:nvPicPr>
          <p:cNvPr id="169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27188"/>
            <a:ext cx="4114800" cy="30861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1699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693988"/>
            <a:ext cx="3505200" cy="31559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69991" name="Text Box 7"/>
          <p:cNvSpPr txBox="1">
            <a:spLocks noChangeArrowheads="1"/>
          </p:cNvSpPr>
          <p:nvPr/>
        </p:nvSpPr>
        <p:spPr bwMode="auto">
          <a:xfrm>
            <a:off x="3124200" y="6262688"/>
            <a:ext cx="2735263"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1" tIns="40816" rIns="81631" bIns="40816"/>
          <a:lstStyle>
            <a:lvl1pPr defTabSz="407988">
              <a:tabLst>
                <a:tab pos="657225" algn="l"/>
                <a:tab pos="1312863" algn="l"/>
                <a:tab pos="1970088" algn="l"/>
                <a:tab pos="2627313" algn="l"/>
              </a:tabLst>
              <a:defRPr>
                <a:solidFill>
                  <a:schemeClr val="tx1"/>
                </a:solidFill>
                <a:latin typeface="Arial" charset="0"/>
                <a:ea typeface="ＭＳ Ｐゴシック" charset="0"/>
              </a:defRPr>
            </a:lvl1pPr>
            <a:lvl2pPr marL="392113" indent="-196850" defTabSz="407988">
              <a:tabLst>
                <a:tab pos="657225" algn="l"/>
                <a:tab pos="1312863" algn="l"/>
                <a:tab pos="1970088" algn="l"/>
                <a:tab pos="2627313" algn="l"/>
              </a:tabLst>
              <a:defRPr>
                <a:solidFill>
                  <a:schemeClr val="tx1"/>
                </a:solidFill>
                <a:latin typeface="Arial" charset="0"/>
                <a:ea typeface="ＭＳ Ｐゴシック" charset="0"/>
              </a:defRPr>
            </a:lvl2pPr>
            <a:lvl3pPr marL="587375" indent="-195263" defTabSz="407988">
              <a:tabLst>
                <a:tab pos="657225" algn="l"/>
                <a:tab pos="1312863" algn="l"/>
                <a:tab pos="1970088" algn="l"/>
                <a:tab pos="2627313" algn="l"/>
              </a:tabLst>
              <a:defRPr>
                <a:solidFill>
                  <a:schemeClr val="tx1"/>
                </a:solidFill>
                <a:latin typeface="Arial" charset="0"/>
                <a:ea typeface="ＭＳ Ｐゴシック" charset="0"/>
              </a:defRPr>
            </a:lvl3pPr>
            <a:lvl4pPr marL="782638" indent="-195263" defTabSz="407988">
              <a:tabLst>
                <a:tab pos="657225" algn="l"/>
                <a:tab pos="1312863" algn="l"/>
                <a:tab pos="1970088" algn="l"/>
                <a:tab pos="2627313" algn="l"/>
              </a:tabLst>
              <a:defRPr>
                <a:solidFill>
                  <a:schemeClr val="tx1"/>
                </a:solidFill>
                <a:latin typeface="Arial" charset="0"/>
                <a:ea typeface="ＭＳ Ｐゴシック" charset="0"/>
              </a:defRPr>
            </a:lvl4pPr>
            <a:lvl5pPr marL="979488" indent="-196850" defTabSz="407988">
              <a:tabLst>
                <a:tab pos="657225" algn="l"/>
                <a:tab pos="1312863" algn="l"/>
                <a:tab pos="1970088" algn="l"/>
                <a:tab pos="262731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2500">
                <a:solidFill>
                  <a:srgbClr val="000000"/>
                </a:solidFill>
              </a:rPr>
              <a:t>...even mp3s!</a:t>
            </a:r>
          </a:p>
        </p:txBody>
      </p:sp>
      <p:sp>
        <p:nvSpPr>
          <p:cNvPr id="169992" name="Text Box 8"/>
          <p:cNvSpPr txBox="1">
            <a:spLocks noChangeArrowheads="1"/>
          </p:cNvSpPr>
          <p:nvPr/>
        </p:nvSpPr>
        <p:spPr bwMode="auto">
          <a:xfrm>
            <a:off x="4572000" y="1855788"/>
            <a:ext cx="1036638"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1" tIns="40816" rIns="81631" bIns="40816"/>
          <a:lstStyle>
            <a:lvl1pPr defTabSz="407988">
              <a:tabLst>
                <a:tab pos="657225" algn="l"/>
              </a:tabLst>
              <a:defRPr>
                <a:solidFill>
                  <a:schemeClr val="tx1"/>
                </a:solidFill>
                <a:latin typeface="Arial" charset="0"/>
                <a:ea typeface="ＭＳ Ｐゴシック" charset="0"/>
              </a:defRPr>
            </a:lvl1pPr>
            <a:lvl2pPr marL="392113" indent="-196850" defTabSz="407988">
              <a:tabLst>
                <a:tab pos="657225" algn="l"/>
              </a:tabLst>
              <a:defRPr>
                <a:solidFill>
                  <a:schemeClr val="tx1"/>
                </a:solidFill>
                <a:latin typeface="Arial" charset="0"/>
                <a:ea typeface="ＭＳ Ｐゴシック" charset="0"/>
              </a:defRPr>
            </a:lvl2pPr>
            <a:lvl3pPr marL="587375" indent="-195263" defTabSz="407988">
              <a:tabLst>
                <a:tab pos="657225" algn="l"/>
              </a:tabLst>
              <a:defRPr>
                <a:solidFill>
                  <a:schemeClr val="tx1"/>
                </a:solidFill>
                <a:latin typeface="Arial" charset="0"/>
                <a:ea typeface="ＭＳ Ｐゴシック" charset="0"/>
              </a:defRPr>
            </a:lvl3pPr>
            <a:lvl4pPr marL="782638" indent="-195263" defTabSz="407988">
              <a:tabLst>
                <a:tab pos="657225" algn="l"/>
              </a:tabLst>
              <a:defRPr>
                <a:solidFill>
                  <a:schemeClr val="tx1"/>
                </a:solidFill>
                <a:latin typeface="Arial" charset="0"/>
                <a:ea typeface="ＭＳ Ｐゴシック" charset="0"/>
              </a:defRPr>
            </a:lvl4pPr>
            <a:lvl5pPr marL="979488" indent="-196850" defTabSz="407988">
              <a:tabLst>
                <a:tab pos="657225"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Ls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2500" b="1">
                <a:solidFill>
                  <a:srgbClr val="000000"/>
                </a:solidFill>
              </a:rPr>
              <a:t>PDFs</a:t>
            </a:r>
          </a:p>
        </p:txBody>
      </p:sp>
      <p:sp>
        <p:nvSpPr>
          <p:cNvPr id="169993" name="Text Box 9"/>
          <p:cNvSpPr txBox="1">
            <a:spLocks noChangeArrowheads="1"/>
          </p:cNvSpPr>
          <p:nvPr/>
        </p:nvSpPr>
        <p:spPr bwMode="auto">
          <a:xfrm>
            <a:off x="1249363" y="5394325"/>
            <a:ext cx="163512"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69994" name="Text Box 10"/>
          <p:cNvSpPr txBox="1">
            <a:spLocks noChangeArrowheads="1"/>
          </p:cNvSpPr>
          <p:nvPr/>
        </p:nvSpPr>
        <p:spPr bwMode="auto">
          <a:xfrm>
            <a:off x="5791200" y="2770188"/>
            <a:ext cx="2713038"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1" tIns="40816" rIns="81631" bIns="40816"/>
          <a:lstStyle>
            <a:lvl1pPr defTabSz="407988">
              <a:tabLst>
                <a:tab pos="657225" algn="l"/>
                <a:tab pos="1312863" algn="l"/>
                <a:tab pos="1970088" algn="l"/>
                <a:tab pos="2627313" algn="l"/>
              </a:tabLst>
              <a:defRPr>
                <a:solidFill>
                  <a:schemeClr val="tx1"/>
                </a:solidFill>
                <a:latin typeface="Arial" charset="0"/>
                <a:ea typeface="ＭＳ Ｐゴシック" charset="0"/>
              </a:defRPr>
            </a:lvl1pPr>
            <a:lvl2pPr marL="392113" indent="-196850" defTabSz="407988">
              <a:tabLst>
                <a:tab pos="657225" algn="l"/>
                <a:tab pos="1312863" algn="l"/>
                <a:tab pos="1970088" algn="l"/>
                <a:tab pos="2627313" algn="l"/>
              </a:tabLst>
              <a:defRPr>
                <a:solidFill>
                  <a:schemeClr val="tx1"/>
                </a:solidFill>
                <a:latin typeface="Arial" charset="0"/>
                <a:ea typeface="ＭＳ Ｐゴシック" charset="0"/>
              </a:defRPr>
            </a:lvl2pPr>
            <a:lvl3pPr marL="587375" indent="-195263" defTabSz="407988">
              <a:tabLst>
                <a:tab pos="657225" algn="l"/>
                <a:tab pos="1312863" algn="l"/>
                <a:tab pos="1970088" algn="l"/>
                <a:tab pos="2627313" algn="l"/>
              </a:tabLst>
              <a:defRPr>
                <a:solidFill>
                  <a:schemeClr val="tx1"/>
                </a:solidFill>
                <a:latin typeface="Arial" charset="0"/>
                <a:ea typeface="ＭＳ Ｐゴシック" charset="0"/>
              </a:defRPr>
            </a:lvl3pPr>
            <a:lvl4pPr marL="782638" indent="-195263" defTabSz="407988">
              <a:tabLst>
                <a:tab pos="657225" algn="l"/>
                <a:tab pos="1312863" algn="l"/>
                <a:tab pos="1970088" algn="l"/>
                <a:tab pos="2627313" algn="l"/>
              </a:tabLst>
              <a:defRPr>
                <a:solidFill>
                  <a:schemeClr val="tx1"/>
                </a:solidFill>
                <a:latin typeface="Arial" charset="0"/>
                <a:ea typeface="ＭＳ Ｐゴシック" charset="0"/>
              </a:defRPr>
            </a:lvl4pPr>
            <a:lvl5pPr marL="979488" indent="-196850" defTabSz="407988">
              <a:tabLst>
                <a:tab pos="657225" algn="l"/>
                <a:tab pos="1312863" algn="l"/>
                <a:tab pos="1970088" algn="l"/>
                <a:tab pos="262731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9pPr>
          </a:lstStyle>
          <a:p>
            <a:pPr hangingPunct="0">
              <a:lnSpc>
                <a:spcPct val="93000"/>
              </a:lnSpc>
              <a:buClr>
                <a:srgbClr val="000000"/>
              </a:buClr>
              <a:buSzPct val="45000"/>
              <a:buFont typeface="Wingdings" charset="0"/>
              <a:buNone/>
            </a:pPr>
            <a:r>
              <a:rPr lang="fi-FI" sz="2500" b="1">
                <a:solidFill>
                  <a:srgbClr val="000000"/>
                </a:solidFill>
              </a:rPr>
              <a:t>Excel sheets</a:t>
            </a:r>
          </a:p>
        </p:txBody>
      </p:sp>
      <p:sp>
        <p:nvSpPr>
          <p:cNvPr id="169995" name="Text Box 11"/>
          <p:cNvSpPr txBox="1">
            <a:spLocks noChangeArrowheads="1"/>
          </p:cNvSpPr>
          <p:nvPr/>
        </p:nvSpPr>
        <p:spPr bwMode="auto">
          <a:xfrm>
            <a:off x="6096000" y="4370388"/>
            <a:ext cx="2713038" cy="442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1" tIns="40816" rIns="81631" bIns="40816"/>
          <a:lstStyle>
            <a:lvl1pPr defTabSz="407988">
              <a:tabLst>
                <a:tab pos="657225" algn="l"/>
                <a:tab pos="1312863" algn="l"/>
                <a:tab pos="1970088" algn="l"/>
                <a:tab pos="2627313" algn="l"/>
              </a:tabLst>
              <a:defRPr>
                <a:solidFill>
                  <a:schemeClr val="tx1"/>
                </a:solidFill>
                <a:latin typeface="Arial" charset="0"/>
                <a:ea typeface="ＭＳ Ｐゴシック" charset="0"/>
              </a:defRPr>
            </a:lvl1pPr>
            <a:lvl2pPr marL="392113" indent="-196850" defTabSz="407988">
              <a:tabLst>
                <a:tab pos="657225" algn="l"/>
                <a:tab pos="1312863" algn="l"/>
                <a:tab pos="1970088" algn="l"/>
                <a:tab pos="2627313" algn="l"/>
              </a:tabLst>
              <a:defRPr>
                <a:solidFill>
                  <a:schemeClr val="tx1"/>
                </a:solidFill>
                <a:latin typeface="Arial" charset="0"/>
                <a:ea typeface="ＭＳ Ｐゴシック" charset="0"/>
              </a:defRPr>
            </a:lvl2pPr>
            <a:lvl3pPr marL="587375" indent="-195263" defTabSz="407988">
              <a:tabLst>
                <a:tab pos="657225" algn="l"/>
                <a:tab pos="1312863" algn="l"/>
                <a:tab pos="1970088" algn="l"/>
                <a:tab pos="2627313" algn="l"/>
              </a:tabLst>
              <a:defRPr>
                <a:solidFill>
                  <a:schemeClr val="tx1"/>
                </a:solidFill>
                <a:latin typeface="Arial" charset="0"/>
                <a:ea typeface="ＭＳ Ｐゴシック" charset="0"/>
              </a:defRPr>
            </a:lvl3pPr>
            <a:lvl4pPr marL="782638" indent="-195263" defTabSz="407988">
              <a:tabLst>
                <a:tab pos="657225" algn="l"/>
                <a:tab pos="1312863" algn="l"/>
                <a:tab pos="1970088" algn="l"/>
                <a:tab pos="2627313" algn="l"/>
              </a:tabLst>
              <a:defRPr>
                <a:solidFill>
                  <a:schemeClr val="tx1"/>
                </a:solidFill>
                <a:latin typeface="Arial" charset="0"/>
                <a:ea typeface="ＭＳ Ｐゴシック" charset="0"/>
              </a:defRPr>
            </a:lvl4pPr>
            <a:lvl5pPr marL="979488" indent="-196850" defTabSz="407988">
              <a:tabLst>
                <a:tab pos="657225" algn="l"/>
                <a:tab pos="1312863" algn="l"/>
                <a:tab pos="1970088" algn="l"/>
                <a:tab pos="2627313" algn="l"/>
              </a:tabLst>
              <a:defRPr>
                <a:solidFill>
                  <a:schemeClr val="tx1"/>
                </a:solidFill>
                <a:latin typeface="Arial" charset="0"/>
                <a:ea typeface="ＭＳ Ｐゴシック" charset="0"/>
              </a:defRPr>
            </a:lvl5pPr>
            <a:lvl6pPr marL="14366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6pPr>
            <a:lvl7pPr marL="18938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7pPr>
            <a:lvl8pPr marL="23510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8pPr>
            <a:lvl9pPr marL="2808288" indent="-196850" defTabSz="407988" fontAlgn="base">
              <a:spcBef>
                <a:spcPct val="0"/>
              </a:spcBef>
              <a:spcAft>
                <a:spcPct val="0"/>
              </a:spcAft>
              <a:tabLst>
                <a:tab pos="657225" algn="l"/>
                <a:tab pos="1312863" algn="l"/>
                <a:tab pos="1970088" algn="l"/>
                <a:tab pos="2627313" algn="l"/>
              </a:tabLst>
              <a:defRPr>
                <a:solidFill>
                  <a:schemeClr val="tx1"/>
                </a:solidFill>
                <a:latin typeface="Arial" charset="0"/>
                <a:ea typeface="ＭＳ Ｐゴシック" charset="0"/>
              </a:defRPr>
            </a:lvl9pPr>
          </a:lstStyle>
          <a:p>
            <a:pPr algn="ctr" hangingPunct="0">
              <a:lnSpc>
                <a:spcPct val="93000"/>
              </a:lnSpc>
              <a:buClr>
                <a:srgbClr val="000000"/>
              </a:buClr>
              <a:buSzPct val="45000"/>
              <a:buFont typeface="Wingdings" charset="0"/>
              <a:buNone/>
            </a:pPr>
            <a:r>
              <a:rPr lang="fi-FI" sz="2500" b="1">
                <a:solidFill>
                  <a:srgbClr val="000000"/>
                </a:solidFill>
              </a:rPr>
              <a:t>Images</a:t>
            </a:r>
          </a:p>
        </p:txBody>
      </p:sp>
      <p:pic>
        <p:nvPicPr>
          <p:cNvPr id="16998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4751388"/>
            <a:ext cx="4900613" cy="14208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393577722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8714C1B-658F-3948-9663-0AA5C9F47027}" type="slidenum">
              <a:rPr lang="en-US"/>
              <a:pPr/>
              <a:t>16</a:t>
            </a:fld>
            <a:endParaRPr lang="en-US"/>
          </a:p>
        </p:txBody>
      </p:sp>
      <p:sp>
        <p:nvSpPr>
          <p:cNvPr id="4098" name="Rectangle 2"/>
          <p:cNvSpPr>
            <a:spLocks noGrp="1" noChangeArrowheads="1"/>
          </p:cNvSpPr>
          <p:nvPr>
            <p:ph type="title"/>
          </p:nvPr>
        </p:nvSpPr>
        <p:spPr/>
        <p:txBody>
          <a:bodyPr/>
          <a:lstStyle/>
          <a:p>
            <a:r>
              <a:rPr lang="en-US"/>
              <a:t>Content Filtering: More Problems</a:t>
            </a:r>
          </a:p>
        </p:txBody>
      </p:sp>
      <p:sp>
        <p:nvSpPr>
          <p:cNvPr id="4099" name="Rectangle 3"/>
          <p:cNvSpPr>
            <a:spLocks noGrp="1" noChangeArrowheads="1"/>
          </p:cNvSpPr>
          <p:nvPr>
            <p:ph type="body" idx="1"/>
          </p:nvPr>
        </p:nvSpPr>
        <p:spPr>
          <a:xfrm>
            <a:off x="457200" y="1600200"/>
            <a:ext cx="8229600" cy="4267200"/>
          </a:xfrm>
        </p:spPr>
        <p:txBody>
          <a:bodyPr/>
          <a:lstStyle/>
          <a:p>
            <a:r>
              <a:rPr lang="en-US" sz="2400" b="1">
                <a:solidFill>
                  <a:srgbClr val="FF0000"/>
                </a:solidFill>
              </a:rPr>
              <a:t>Customized emails are easy to generate: </a:t>
            </a:r>
            <a:r>
              <a:rPr lang="en-US" sz="2400"/>
              <a:t>Content-based filters need fuzzy hashes over content, etc.</a:t>
            </a:r>
          </a:p>
          <a:p>
            <a:endParaRPr lang="en-US" sz="2400" b="1">
              <a:solidFill>
                <a:srgbClr val="FF0000"/>
              </a:solidFill>
            </a:endParaRPr>
          </a:p>
          <a:p>
            <a:r>
              <a:rPr lang="en-US" sz="2400" b="1">
                <a:solidFill>
                  <a:srgbClr val="FF0000"/>
                </a:solidFill>
              </a:rPr>
              <a:t>Low cost to evasion:</a:t>
            </a:r>
            <a:r>
              <a:rPr lang="en-US" sz="2400" b="1"/>
              <a:t> </a:t>
            </a:r>
            <a:r>
              <a:rPr lang="en-US" sz="2400"/>
              <a:t>Spammers can easily alter features of an email</a:t>
            </a:r>
            <a:r>
              <a:rPr lang="ja-JP" altLang="en-US" sz="2400">
                <a:latin typeface="Arial"/>
              </a:rPr>
              <a:t>’</a:t>
            </a:r>
            <a:r>
              <a:rPr lang="en-US" sz="2400"/>
              <a:t>s content can be easily adjusted and changed</a:t>
            </a:r>
          </a:p>
          <a:p>
            <a:endParaRPr lang="en-US" sz="2400" b="1">
              <a:solidFill>
                <a:srgbClr val="FF0000"/>
              </a:solidFill>
            </a:endParaRPr>
          </a:p>
          <a:p>
            <a:r>
              <a:rPr lang="en-US" sz="2400" b="1">
                <a:solidFill>
                  <a:srgbClr val="FF0000"/>
                </a:solidFill>
              </a:rPr>
              <a:t>High cost to filter maintainers: </a:t>
            </a:r>
            <a:r>
              <a:rPr lang="en-US" sz="2400"/>
              <a:t>Filters must be continually updated as content-changing techniques become more sophisticated</a:t>
            </a:r>
          </a:p>
        </p:txBody>
      </p:sp>
    </p:spTree>
    <p:extLst>
      <p:ext uri="{BB962C8B-B14F-4D97-AF65-F5344CB8AC3E}">
        <p14:creationId xmlns:p14="http://schemas.microsoft.com/office/powerpoint/2010/main" val="23470190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39C41CAD-F2EB-2E43-B41D-8B3B19D5C13A}" type="slidenum">
              <a:rPr lang="en-US"/>
              <a:pPr/>
              <a:t>17</a:t>
            </a:fld>
            <a:endParaRPr lang="en-US"/>
          </a:p>
        </p:txBody>
      </p:sp>
      <p:sp>
        <p:nvSpPr>
          <p:cNvPr id="141314" name="Rectangle 2"/>
          <p:cNvSpPr>
            <a:spLocks noGrp="1" noChangeArrowheads="1"/>
          </p:cNvSpPr>
          <p:nvPr>
            <p:ph type="title"/>
          </p:nvPr>
        </p:nvSpPr>
        <p:spPr/>
        <p:txBody>
          <a:bodyPr/>
          <a:lstStyle/>
          <a:p>
            <a:r>
              <a:rPr lang="en-US"/>
              <a:t>Approach #2: IP Addresses</a:t>
            </a:r>
          </a:p>
        </p:txBody>
      </p:sp>
      <p:sp>
        <p:nvSpPr>
          <p:cNvPr id="141315" name="Rectangle 3"/>
          <p:cNvSpPr>
            <a:spLocks noGrp="1" noChangeArrowheads="1"/>
          </p:cNvSpPr>
          <p:nvPr>
            <p:ph type="body" idx="1"/>
          </p:nvPr>
        </p:nvSpPr>
        <p:spPr>
          <a:xfrm>
            <a:off x="457200" y="3048000"/>
            <a:ext cx="8229600" cy="2971800"/>
          </a:xfrm>
        </p:spPr>
        <p:txBody>
          <a:bodyPr>
            <a:normAutofit fontScale="92500" lnSpcReduction="10000"/>
          </a:bodyPr>
          <a:lstStyle/>
          <a:p>
            <a:r>
              <a:rPr lang="en-US" b="1">
                <a:solidFill>
                  <a:schemeClr val="accent2"/>
                </a:solidFill>
              </a:rPr>
              <a:t>Problem:</a:t>
            </a:r>
            <a:r>
              <a:rPr lang="en-US"/>
              <a:t> IP addresses are ephemeral </a:t>
            </a:r>
          </a:p>
          <a:p>
            <a:r>
              <a:rPr lang="en-US"/>
              <a:t>Every day, 10% of senders are from previously unseen IP addresses</a:t>
            </a:r>
          </a:p>
          <a:p>
            <a:r>
              <a:rPr lang="en-US"/>
              <a:t>Possible causes</a:t>
            </a:r>
          </a:p>
          <a:p>
            <a:pPr lvl="1"/>
            <a:r>
              <a:rPr lang="en-US"/>
              <a:t>Dynamic addressing</a:t>
            </a:r>
          </a:p>
          <a:p>
            <a:pPr lvl="1"/>
            <a:r>
              <a:rPr lang="en-US"/>
              <a:t>New infections</a:t>
            </a:r>
          </a:p>
        </p:txBody>
      </p:sp>
      <p:sp>
        <p:nvSpPr>
          <p:cNvPr id="141316" name="Text Box 4"/>
          <p:cNvSpPr txBox="1">
            <a:spLocks noChangeArrowheads="1"/>
          </p:cNvSpPr>
          <p:nvPr/>
        </p:nvSpPr>
        <p:spPr bwMode="auto">
          <a:xfrm>
            <a:off x="609600" y="1371600"/>
            <a:ext cx="7848600" cy="1190625"/>
          </a:xfrm>
          <a:prstGeom prst="rect">
            <a:avLst/>
          </a:prstGeom>
          <a:solidFill>
            <a:srgbClr val="EEECE1"/>
          </a:solidFill>
          <a:ln>
            <a:noFill/>
          </a:ln>
          <a:effectLst/>
        </p:spPr>
        <p:txBody>
          <a:bodyPr>
            <a:spAutoFit/>
          </a:bodyPr>
          <a:lstStyle/>
          <a:p>
            <a:r>
              <a:rPr lang="en-US" dirty="0"/>
              <a:t>Received: from mail-ew0-f217.google.com (mail-ew0-f217.google.com </a:t>
            </a:r>
            <a:r>
              <a:rPr lang="en-US" b="1" dirty="0">
                <a:solidFill>
                  <a:srgbClr val="FF0000"/>
                </a:solidFill>
              </a:rPr>
              <a:t>[209.85.219.217]</a:t>
            </a:r>
            <a:r>
              <a:rPr lang="en-US" dirty="0"/>
              <a:t>)</a:t>
            </a:r>
          </a:p>
          <a:p>
            <a:r>
              <a:rPr lang="en-US" dirty="0"/>
              <a:t>        by </a:t>
            </a:r>
            <a:r>
              <a:rPr lang="en-US" dirty="0" err="1"/>
              <a:t>mail.gtnoise.net</a:t>
            </a:r>
            <a:r>
              <a:rPr lang="en-US" dirty="0"/>
              <a:t> (Postfix) with ESMTP id 2A6EBC94A1</a:t>
            </a:r>
          </a:p>
          <a:p>
            <a:r>
              <a:rPr lang="en-US" dirty="0"/>
              <a:t>        for &lt;</a:t>
            </a:r>
            <a:r>
              <a:rPr lang="en-US" dirty="0" err="1"/>
              <a:t>feamster@gtnoise.net</a:t>
            </a:r>
            <a:r>
              <a:rPr lang="en-US" dirty="0"/>
              <a:t>&gt;; Fri, 23 Oct 2009 10:08:24 -0400 (EDT)</a:t>
            </a:r>
          </a:p>
        </p:txBody>
      </p:sp>
    </p:spTree>
    <p:extLst>
      <p:ext uri="{BB962C8B-B14F-4D97-AF65-F5344CB8AC3E}">
        <p14:creationId xmlns:p14="http://schemas.microsoft.com/office/powerpoint/2010/main" val="37512096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46F5632D-2B05-E845-9EBC-AFDC17198698}" type="slidenum">
              <a:rPr lang="en-US"/>
              <a:pPr/>
              <a:t>18</a:t>
            </a:fld>
            <a:endParaRPr lang="en-US"/>
          </a:p>
        </p:txBody>
      </p:sp>
      <p:sp>
        <p:nvSpPr>
          <p:cNvPr id="216066" name="Rectangle 2"/>
          <p:cNvSpPr>
            <a:spLocks noGrp="1" noChangeArrowheads="1"/>
          </p:cNvSpPr>
          <p:nvPr>
            <p:ph type="title"/>
          </p:nvPr>
        </p:nvSpPr>
        <p:spPr/>
        <p:txBody>
          <a:bodyPr/>
          <a:lstStyle/>
          <a:p>
            <a:r>
              <a:rPr lang="en-US"/>
              <a:t>Network-Level Scam Defenses</a:t>
            </a:r>
          </a:p>
        </p:txBody>
      </p:sp>
      <p:sp>
        <p:nvSpPr>
          <p:cNvPr id="216068" name="Rectangle 4"/>
          <p:cNvSpPr>
            <a:spLocks noGrp="1" noChangeArrowheads="1"/>
          </p:cNvSpPr>
          <p:nvPr>
            <p:ph type="body" idx="1"/>
          </p:nvPr>
        </p:nvSpPr>
        <p:spPr>
          <a:xfrm>
            <a:off x="457200" y="1600200"/>
            <a:ext cx="8229600" cy="3962400"/>
          </a:xfrm>
        </p:spPr>
        <p:txBody>
          <a:bodyPr/>
          <a:lstStyle/>
          <a:p>
            <a:r>
              <a:rPr lang="en-US" sz="3200"/>
              <a:t>Scammers host Web sites on dynamic scam hosting infrastructure</a:t>
            </a:r>
          </a:p>
          <a:p>
            <a:pPr lvl="1"/>
            <a:r>
              <a:rPr lang="en-US" sz="2800"/>
              <a:t>Use DNS to redirect users to different sites when the location of the sites move</a:t>
            </a:r>
          </a:p>
          <a:p>
            <a:r>
              <a:rPr lang="en-US" sz="3200" b="1">
                <a:solidFill>
                  <a:srgbClr val="FF0000"/>
                </a:solidFill>
              </a:rPr>
              <a:t>State of the art:</a:t>
            </a:r>
            <a:r>
              <a:rPr lang="en-US" sz="3200"/>
              <a:t> URL Blacklisting</a:t>
            </a:r>
          </a:p>
          <a:p>
            <a:r>
              <a:rPr lang="en-US" sz="3200" b="1">
                <a:solidFill>
                  <a:srgbClr val="FF0000"/>
                </a:solidFill>
              </a:rPr>
              <a:t>Our approach:</a:t>
            </a:r>
            <a:r>
              <a:rPr lang="en-US" sz="3200"/>
              <a:t> Blacklist based on network-level fingerprints</a:t>
            </a:r>
          </a:p>
        </p:txBody>
      </p:sp>
      <p:sp>
        <p:nvSpPr>
          <p:cNvPr id="216069" name="Text Box 5"/>
          <p:cNvSpPr txBox="1">
            <a:spLocks noChangeArrowheads="1"/>
          </p:cNvSpPr>
          <p:nvPr/>
        </p:nvSpPr>
        <p:spPr bwMode="auto">
          <a:xfrm>
            <a:off x="685800" y="5943600"/>
            <a:ext cx="815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5" rIns="91430" bIns="45715">
            <a:spAutoFit/>
          </a:bodyPr>
          <a:lstStyle/>
          <a:p>
            <a:pPr>
              <a:spcBef>
                <a:spcPct val="50000"/>
              </a:spcBef>
            </a:pPr>
            <a:r>
              <a:rPr lang="en-US"/>
              <a:t>Konte </a:t>
            </a:r>
            <a:r>
              <a:rPr lang="en-US" i="1"/>
              <a:t>et al.</a:t>
            </a:r>
            <a:r>
              <a:rPr lang="en-US"/>
              <a:t>, </a:t>
            </a:r>
            <a:r>
              <a:rPr lang="ja-JP" altLang="en-US">
                <a:latin typeface="Arial"/>
              </a:rPr>
              <a:t>“</a:t>
            </a:r>
            <a:r>
              <a:rPr lang="en-US"/>
              <a:t>Dynamics of Online Scam Hosting Infrastructure</a:t>
            </a:r>
            <a:r>
              <a:rPr lang="ja-JP" altLang="en-US">
                <a:latin typeface="Arial"/>
              </a:rPr>
              <a:t>”</a:t>
            </a:r>
            <a:r>
              <a:rPr lang="en-US"/>
              <a:t>, </a:t>
            </a:r>
            <a:r>
              <a:rPr lang="en-US" i="1"/>
              <a:t>PAM</a:t>
            </a:r>
            <a:r>
              <a:rPr lang="en-US"/>
              <a:t> 2009</a:t>
            </a:r>
          </a:p>
        </p:txBody>
      </p:sp>
    </p:spTree>
    <p:extLst>
      <p:ext uri="{BB962C8B-B14F-4D97-AF65-F5344CB8AC3E}">
        <p14:creationId xmlns:p14="http://schemas.microsoft.com/office/powerpoint/2010/main" val="360540258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5D737D1-53D4-4540-9B8C-751416152362}" type="slidenum">
              <a:rPr lang="en-US"/>
              <a:pPr/>
              <a:t>19</a:t>
            </a:fld>
            <a:endParaRPr lang="en-US"/>
          </a:p>
        </p:txBody>
      </p:sp>
      <p:sp>
        <p:nvSpPr>
          <p:cNvPr id="7170" name="Rectangle 2"/>
          <p:cNvSpPr>
            <a:spLocks noGrp="1" noChangeArrowheads="1"/>
          </p:cNvSpPr>
          <p:nvPr>
            <p:ph type="title"/>
          </p:nvPr>
        </p:nvSpPr>
        <p:spPr>
          <a:xfrm>
            <a:off x="152400" y="304800"/>
            <a:ext cx="8763000" cy="1143000"/>
          </a:xfrm>
        </p:spPr>
        <p:txBody>
          <a:bodyPr/>
          <a:lstStyle/>
          <a:p>
            <a:r>
              <a:rPr lang="en-US" dirty="0" smtClean="0"/>
              <a:t>Filtering Based on Network Behavior</a:t>
            </a:r>
            <a:endParaRPr lang="en-US" dirty="0"/>
          </a:p>
        </p:txBody>
      </p:sp>
      <p:sp>
        <p:nvSpPr>
          <p:cNvPr id="7171" name="Rectangle 3"/>
          <p:cNvSpPr>
            <a:spLocks noGrp="1" noChangeArrowheads="1"/>
          </p:cNvSpPr>
          <p:nvPr>
            <p:ph type="body" idx="1"/>
          </p:nvPr>
        </p:nvSpPr>
        <p:spPr/>
        <p:txBody>
          <a:bodyPr>
            <a:normAutofit fontScale="92500" lnSpcReduction="10000"/>
          </a:bodyPr>
          <a:lstStyle/>
          <a:p>
            <a:r>
              <a:rPr lang="en-US"/>
              <a:t>Filter email based on </a:t>
            </a:r>
            <a:r>
              <a:rPr lang="en-US" b="1">
                <a:solidFill>
                  <a:schemeClr val="accent2"/>
                </a:solidFill>
              </a:rPr>
              <a:t>how</a:t>
            </a:r>
            <a:r>
              <a:rPr lang="en-US"/>
              <a:t> it is sent, in addition to simply </a:t>
            </a:r>
            <a:r>
              <a:rPr lang="en-US" b="1">
                <a:solidFill>
                  <a:schemeClr val="accent2"/>
                </a:solidFill>
              </a:rPr>
              <a:t>what</a:t>
            </a:r>
            <a:r>
              <a:rPr lang="en-US">
                <a:solidFill>
                  <a:schemeClr val="accent2"/>
                </a:solidFill>
              </a:rPr>
              <a:t> </a:t>
            </a:r>
            <a:r>
              <a:rPr lang="en-US"/>
              <a:t>is sent.</a:t>
            </a:r>
          </a:p>
          <a:p>
            <a:endParaRPr lang="en-US" i="1"/>
          </a:p>
          <a:p>
            <a:r>
              <a:rPr lang="en-US" b="1">
                <a:solidFill>
                  <a:schemeClr val="accent2"/>
                </a:solidFill>
              </a:rPr>
              <a:t>Network-level properties</a:t>
            </a:r>
            <a:r>
              <a:rPr lang="en-US"/>
              <a:t>: lightweight, less malleable</a:t>
            </a:r>
          </a:p>
          <a:p>
            <a:pPr lvl="1"/>
            <a:r>
              <a:rPr lang="en-US"/>
              <a:t>Network/geographic location of sender and receiver</a:t>
            </a:r>
          </a:p>
          <a:p>
            <a:pPr lvl="1"/>
            <a:r>
              <a:rPr lang="en-US"/>
              <a:t>Set of target recipients</a:t>
            </a:r>
          </a:p>
          <a:p>
            <a:pPr lvl="1"/>
            <a:r>
              <a:rPr lang="en-US"/>
              <a:t>Hosting or upstream ISP (AS number)</a:t>
            </a:r>
          </a:p>
          <a:p>
            <a:pPr lvl="1"/>
            <a:r>
              <a:rPr lang="en-US"/>
              <a:t>Membership in a botnet (spammer, hosting infrastructure)</a:t>
            </a:r>
          </a:p>
          <a:p>
            <a:pPr lvl="1">
              <a:buFontTx/>
              <a:buNone/>
            </a:pPr>
            <a:endParaRPr lang="en-US"/>
          </a:p>
        </p:txBody>
      </p:sp>
    </p:spTree>
    <p:extLst>
      <p:ext uri="{BB962C8B-B14F-4D97-AF65-F5344CB8AC3E}">
        <p14:creationId xmlns:p14="http://schemas.microsoft.com/office/powerpoint/2010/main" val="257422670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2"/>
            <a:ext cx="8229600" cy="4876799"/>
          </a:xfrm>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Availability (recall CIA properties)</a:t>
            </a:r>
          </a:p>
          <a:p>
            <a:r>
              <a:rPr lang="en-US" dirty="0" smtClean="0"/>
              <a:t>Metadata can be revealing</a:t>
            </a:r>
          </a:p>
          <a:p>
            <a:r>
              <a:rPr lang="en-US" dirty="0" smtClean="0"/>
              <a:t>Application-layer security (HTTPS etc.) not yet universal</a:t>
            </a:r>
            <a:endParaRPr lang="en-US" dirty="0"/>
          </a:p>
        </p:txBody>
      </p:sp>
      <p:sp>
        <p:nvSpPr>
          <p:cNvPr id="15" name="Cloud"/>
          <p:cNvSpPr>
            <a:spLocks noChangeAspect="1" noEditPoints="1" noChangeArrowheads="1"/>
          </p:cNvSpPr>
          <p:nvPr/>
        </p:nvSpPr>
        <p:spPr bwMode="auto">
          <a:xfrm>
            <a:off x="3431475" y="1905001"/>
            <a:ext cx="2057400"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en-US" sz="2800" dirty="0" smtClean="0">
              <a:latin typeface="Lucida Sans" panose="020B0602030504020204" pitchFamily="34" charset="0"/>
            </a:endParaRPr>
          </a:p>
          <a:p>
            <a:r>
              <a:rPr lang="en-US" sz="2800" dirty="0">
                <a:latin typeface="Lucida Sans" panose="020B0602030504020204" pitchFamily="34" charset="0"/>
              </a:rPr>
              <a:t> </a:t>
            </a:r>
            <a:r>
              <a:rPr lang="en-US" sz="2800" dirty="0" smtClean="0">
                <a:latin typeface="Lucida Sans" panose="020B0602030504020204" pitchFamily="34" charset="0"/>
              </a:rPr>
              <a:t>       ?</a:t>
            </a:r>
            <a:endParaRPr lang="en-US" sz="2800" dirty="0">
              <a:latin typeface="Lucida Sans" panose="020B0602030504020204" pitchFamily="34" charset="0"/>
            </a:endParaRPr>
          </a:p>
        </p:txBody>
      </p:sp>
      <p:sp>
        <p:nvSpPr>
          <p:cNvPr id="16" name="Right Arrow 15"/>
          <p:cNvSpPr/>
          <p:nvPr/>
        </p:nvSpPr>
        <p:spPr>
          <a:xfrm>
            <a:off x="2392910" y="2685969"/>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a:off x="5716684" y="2685969"/>
            <a:ext cx="848176" cy="2763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1467891" y="3753505"/>
            <a:ext cx="1023963" cy="523220"/>
          </a:xfrm>
          <a:prstGeom prst="rect">
            <a:avLst/>
          </a:prstGeom>
          <a:noFill/>
        </p:spPr>
        <p:txBody>
          <a:bodyPr wrap="none" rtlCol="0">
            <a:spAutoFit/>
          </a:bodyPr>
          <a:lstStyle/>
          <a:p>
            <a:r>
              <a:rPr lang="en-US" sz="2800" dirty="0">
                <a:latin typeface="Lucida Sans" panose="020B0602030504020204" pitchFamily="34" charset="0"/>
              </a:rPr>
              <a:t>Alice</a:t>
            </a:r>
          </a:p>
        </p:txBody>
      </p:sp>
      <p:sp>
        <p:nvSpPr>
          <p:cNvPr id="19" name="TextBox 18"/>
          <p:cNvSpPr txBox="1"/>
          <p:nvPr/>
        </p:nvSpPr>
        <p:spPr>
          <a:xfrm>
            <a:off x="3878810" y="3753505"/>
            <a:ext cx="1646605" cy="523220"/>
          </a:xfrm>
          <a:prstGeom prst="rect">
            <a:avLst/>
          </a:prstGeom>
          <a:noFill/>
        </p:spPr>
        <p:txBody>
          <a:bodyPr wrap="none" rtlCol="0">
            <a:spAutoFit/>
          </a:bodyPr>
          <a:lstStyle/>
          <a:p>
            <a:r>
              <a:rPr lang="en-US" sz="2800" dirty="0">
                <a:latin typeface="Lucida Sans" panose="020B0602030504020204" pitchFamily="34" charset="0"/>
              </a:rPr>
              <a:t>Network</a:t>
            </a:r>
          </a:p>
        </p:txBody>
      </p:sp>
      <p:sp>
        <p:nvSpPr>
          <p:cNvPr id="20" name="TextBox 19"/>
          <p:cNvSpPr txBox="1"/>
          <p:nvPr/>
        </p:nvSpPr>
        <p:spPr>
          <a:xfrm>
            <a:off x="6735942" y="3753505"/>
            <a:ext cx="837764" cy="523220"/>
          </a:xfrm>
          <a:prstGeom prst="rect">
            <a:avLst/>
          </a:prstGeom>
          <a:noFill/>
        </p:spPr>
        <p:txBody>
          <a:bodyPr wrap="none" rtlCol="0">
            <a:spAutoFit/>
          </a:bodyPr>
          <a:lstStyle/>
          <a:p>
            <a:r>
              <a:rPr lang="en-US" sz="2800" dirty="0">
                <a:latin typeface="Lucida Sans" panose="020B0602030504020204" pitchFamily="34" charset="0"/>
              </a:rPr>
              <a:t>Bob</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451" y="2231711"/>
            <a:ext cx="1076561" cy="1435415"/>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9339" y="2231711"/>
            <a:ext cx="1076561" cy="1435415"/>
          </a:xfrm>
          <a:prstGeom prst="rect">
            <a:avLst/>
          </a:prstGeom>
        </p:spPr>
      </p:pic>
      <p:sp>
        <p:nvSpPr>
          <p:cNvPr id="2" name="Title 1"/>
          <p:cNvSpPr>
            <a:spLocks noGrp="1"/>
          </p:cNvSpPr>
          <p:nvPr>
            <p:ph type="title"/>
          </p:nvPr>
        </p:nvSpPr>
        <p:spPr/>
        <p:txBody>
          <a:bodyPr/>
          <a:lstStyle/>
          <a:p>
            <a:r>
              <a:rPr lang="en-US" dirty="0" smtClean="0"/>
              <a:t>Why </a:t>
            </a:r>
            <a:r>
              <a:rPr lang="en-US" dirty="0" smtClean="0"/>
              <a:t>Network </a:t>
            </a:r>
            <a:r>
              <a:rPr lang="en-US" dirty="0"/>
              <a:t>S</a:t>
            </a:r>
            <a:r>
              <a:rPr lang="en-US" dirty="0" smtClean="0"/>
              <a:t>ecurity</a:t>
            </a:r>
            <a:r>
              <a:rPr lang="en-US" dirty="0" smtClean="0"/>
              <a:t>?</a:t>
            </a:r>
            <a:endParaRPr lang="en-US" dirty="0"/>
          </a:p>
        </p:txBody>
      </p:sp>
    </p:spTree>
    <p:extLst>
      <p:ext uri="{BB962C8B-B14F-4D97-AF65-F5344CB8AC3E}">
        <p14:creationId xmlns:p14="http://schemas.microsoft.com/office/powerpoint/2010/main" val="8270216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A2AAC98-3526-0C49-A834-86FB49624DEA}" type="slidenum">
              <a:rPr lang="en-US"/>
              <a:pPr/>
              <a:t>20</a:t>
            </a:fld>
            <a:endParaRPr lang="en-US"/>
          </a:p>
        </p:txBody>
      </p:sp>
      <p:sp>
        <p:nvSpPr>
          <p:cNvPr id="233474" name="Rectangle 2"/>
          <p:cNvSpPr>
            <a:spLocks noGrp="1" noChangeArrowheads="1"/>
          </p:cNvSpPr>
          <p:nvPr>
            <p:ph type="title"/>
          </p:nvPr>
        </p:nvSpPr>
        <p:spPr/>
        <p:txBody>
          <a:bodyPr/>
          <a:lstStyle/>
          <a:p>
            <a:r>
              <a:rPr lang="en-US"/>
              <a:t>Why Network-Level Features?</a:t>
            </a:r>
          </a:p>
        </p:txBody>
      </p:sp>
      <p:sp>
        <p:nvSpPr>
          <p:cNvPr id="233475" name="Rectangle 3"/>
          <p:cNvSpPr>
            <a:spLocks noGrp="1" noChangeArrowheads="1"/>
          </p:cNvSpPr>
          <p:nvPr>
            <p:ph type="body" idx="1"/>
          </p:nvPr>
        </p:nvSpPr>
        <p:spPr/>
        <p:txBody>
          <a:bodyPr/>
          <a:lstStyle/>
          <a:p>
            <a:r>
              <a:rPr lang="en-US" b="1">
                <a:solidFill>
                  <a:srgbClr val="FF0000"/>
                </a:solidFill>
              </a:rPr>
              <a:t>Lightweight:</a:t>
            </a:r>
            <a:r>
              <a:rPr lang="en-US"/>
              <a:t> Don</a:t>
            </a:r>
            <a:r>
              <a:rPr lang="ja-JP" altLang="en-US">
                <a:latin typeface="Arial"/>
              </a:rPr>
              <a:t>’</a:t>
            </a:r>
            <a:r>
              <a:rPr lang="en-US"/>
              <a:t>t require inspecting details of packet streams</a:t>
            </a:r>
          </a:p>
          <a:p>
            <a:pPr lvl="1"/>
            <a:r>
              <a:rPr lang="en-US"/>
              <a:t>Can be done at high speeds</a:t>
            </a:r>
          </a:p>
          <a:p>
            <a:pPr lvl="1"/>
            <a:r>
              <a:rPr lang="en-US"/>
              <a:t>Can be done in the middle of the network</a:t>
            </a:r>
          </a:p>
          <a:p>
            <a:pPr lvl="1"/>
            <a:endParaRPr lang="en-US"/>
          </a:p>
          <a:p>
            <a:r>
              <a:rPr lang="en-US" b="1">
                <a:solidFill>
                  <a:srgbClr val="FF0000"/>
                </a:solidFill>
              </a:rPr>
              <a:t>Less Malleable:</a:t>
            </a:r>
            <a:r>
              <a:rPr lang="en-US" b="1"/>
              <a:t> </a:t>
            </a:r>
            <a:r>
              <a:rPr lang="en-US"/>
              <a:t>Perhaps more difficult to change some network-level features than message contents </a:t>
            </a:r>
          </a:p>
        </p:txBody>
      </p:sp>
    </p:spTree>
    <p:extLst>
      <p:ext uri="{BB962C8B-B14F-4D97-AF65-F5344CB8AC3E}">
        <p14:creationId xmlns:p14="http://schemas.microsoft.com/office/powerpoint/2010/main" val="20790425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41664256-029B-C54F-8402-D5FDF3709A86}" type="slidenum">
              <a:rPr lang="en-US"/>
              <a:pPr/>
              <a:t>21</a:t>
            </a:fld>
            <a:endParaRPr lang="en-US"/>
          </a:p>
        </p:txBody>
      </p:sp>
      <p:sp>
        <p:nvSpPr>
          <p:cNvPr id="235522" name="Rectangle 2"/>
          <p:cNvSpPr>
            <a:spLocks noGrp="1" noChangeArrowheads="1"/>
          </p:cNvSpPr>
          <p:nvPr>
            <p:ph type="title"/>
          </p:nvPr>
        </p:nvSpPr>
        <p:spPr/>
        <p:txBody>
          <a:bodyPr/>
          <a:lstStyle/>
          <a:p>
            <a:r>
              <a:rPr lang="en-US"/>
              <a:t>Set of Network-Level Features</a:t>
            </a:r>
          </a:p>
        </p:txBody>
      </p:sp>
      <p:sp>
        <p:nvSpPr>
          <p:cNvPr id="235523" name="Rectangle 3"/>
          <p:cNvSpPr>
            <a:spLocks noGrp="1" noChangeArrowheads="1"/>
          </p:cNvSpPr>
          <p:nvPr>
            <p:ph type="body" idx="1"/>
          </p:nvPr>
        </p:nvSpPr>
        <p:spPr>
          <a:xfrm>
            <a:off x="457200" y="1600200"/>
            <a:ext cx="8229600" cy="4953000"/>
          </a:xfrm>
        </p:spPr>
        <p:txBody>
          <a:bodyPr/>
          <a:lstStyle/>
          <a:p>
            <a:r>
              <a:rPr lang="en-US" sz="2400"/>
              <a:t>Single-Packet</a:t>
            </a:r>
          </a:p>
          <a:p>
            <a:pPr lvl="1"/>
            <a:r>
              <a:rPr lang="en-US" sz="2000" b="1">
                <a:solidFill>
                  <a:srgbClr val="FF0000"/>
                </a:solidFill>
              </a:rPr>
              <a:t>Geodesic distance</a:t>
            </a:r>
          </a:p>
          <a:p>
            <a:pPr lvl="1"/>
            <a:r>
              <a:rPr lang="en-US" sz="2000" b="1">
                <a:solidFill>
                  <a:srgbClr val="FF0000"/>
                </a:solidFill>
              </a:rPr>
              <a:t>Distance to k nearest senders</a:t>
            </a:r>
          </a:p>
          <a:p>
            <a:pPr lvl="1"/>
            <a:r>
              <a:rPr lang="en-US" sz="2000" b="1">
                <a:solidFill>
                  <a:srgbClr val="FF0000"/>
                </a:solidFill>
              </a:rPr>
              <a:t>Time of day</a:t>
            </a:r>
          </a:p>
          <a:p>
            <a:pPr lvl="1"/>
            <a:r>
              <a:rPr lang="en-US" sz="2000"/>
              <a:t>AS of sender</a:t>
            </a:r>
            <a:r>
              <a:rPr lang="ja-JP" altLang="en-US" sz="2000">
                <a:latin typeface="Arial"/>
              </a:rPr>
              <a:t>’</a:t>
            </a:r>
            <a:r>
              <a:rPr lang="en-US" sz="2000"/>
              <a:t>s IP</a:t>
            </a:r>
          </a:p>
          <a:p>
            <a:pPr lvl="1"/>
            <a:r>
              <a:rPr lang="en-US" sz="2000"/>
              <a:t>Status of email service ports</a:t>
            </a:r>
          </a:p>
          <a:p>
            <a:endParaRPr lang="en-US" sz="2400" b="1">
              <a:solidFill>
                <a:srgbClr val="FF0000"/>
              </a:solidFill>
            </a:endParaRPr>
          </a:p>
          <a:p>
            <a:r>
              <a:rPr lang="en-US" sz="2400"/>
              <a:t>Single-Message</a:t>
            </a:r>
          </a:p>
          <a:p>
            <a:pPr lvl="1"/>
            <a:r>
              <a:rPr lang="en-US" sz="2000"/>
              <a:t>Number of recipients</a:t>
            </a:r>
          </a:p>
          <a:p>
            <a:pPr lvl="1"/>
            <a:r>
              <a:rPr lang="en-US" sz="2000"/>
              <a:t>Length of message</a:t>
            </a:r>
          </a:p>
          <a:p>
            <a:pPr lvl="1"/>
            <a:endParaRPr lang="en-US" sz="2000"/>
          </a:p>
          <a:p>
            <a:r>
              <a:rPr lang="en-US" sz="2400"/>
              <a:t>Aggregate  (Multiple Message/Recipient)</a:t>
            </a:r>
          </a:p>
        </p:txBody>
      </p:sp>
    </p:spTree>
    <p:extLst>
      <p:ext uri="{BB962C8B-B14F-4D97-AF65-F5344CB8AC3E}">
        <p14:creationId xmlns:p14="http://schemas.microsoft.com/office/powerpoint/2010/main" val="5895468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42209559-7375-BB44-9140-AD4EA44C112C}" type="slidenum">
              <a:rPr lang="en-US"/>
              <a:pPr/>
              <a:t>22</a:t>
            </a:fld>
            <a:endParaRPr lang="en-US"/>
          </a:p>
        </p:txBody>
      </p:sp>
      <p:sp>
        <p:nvSpPr>
          <p:cNvPr id="264196" name="Rectangle 4"/>
          <p:cNvSpPr>
            <a:spLocks noGrp="1" noChangeArrowheads="1"/>
          </p:cNvSpPr>
          <p:nvPr>
            <p:ph type="title"/>
          </p:nvPr>
        </p:nvSpPr>
        <p:spPr/>
        <p:txBody>
          <a:bodyPr/>
          <a:lstStyle/>
          <a:p>
            <a:r>
              <a:rPr lang="en-US" dirty="0" smtClean="0"/>
              <a:t>Important Network-Level Features</a:t>
            </a:r>
            <a:endParaRPr lang="en-US" dirty="0"/>
          </a:p>
        </p:txBody>
      </p:sp>
      <p:pic>
        <p:nvPicPr>
          <p:cNvPr id="264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1524000"/>
            <a:ext cx="8891587" cy="433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0582411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C294A92A-66D8-A947-8CE5-41FA64B1FF0D}" type="slidenum">
              <a:rPr lang="en-US"/>
              <a:pPr/>
              <a:t>23</a:t>
            </a:fld>
            <a:endParaRPr lang="en-US"/>
          </a:p>
        </p:txBody>
      </p:sp>
      <p:sp>
        <p:nvSpPr>
          <p:cNvPr id="237570" name="Rectangle 2"/>
          <p:cNvSpPr>
            <a:spLocks noGrp="1" noChangeArrowheads="1"/>
          </p:cNvSpPr>
          <p:nvPr>
            <p:ph type="title"/>
          </p:nvPr>
        </p:nvSpPr>
        <p:spPr>
          <a:xfrm>
            <a:off x="152400" y="152400"/>
            <a:ext cx="8763000" cy="1143000"/>
          </a:xfrm>
        </p:spPr>
        <p:txBody>
          <a:bodyPr/>
          <a:lstStyle/>
          <a:p>
            <a:r>
              <a:rPr lang="en-US" dirty="0" smtClean="0"/>
              <a:t>Putting </a:t>
            </a:r>
            <a:r>
              <a:rPr lang="en-US" dirty="0"/>
              <a:t>it Together</a:t>
            </a:r>
          </a:p>
        </p:txBody>
      </p:sp>
      <p:sp>
        <p:nvSpPr>
          <p:cNvPr id="237573" name="Rectangle 5"/>
          <p:cNvSpPr>
            <a:spLocks noGrp="1" noChangeArrowheads="1"/>
          </p:cNvSpPr>
          <p:nvPr>
            <p:ph type="body" idx="1"/>
          </p:nvPr>
        </p:nvSpPr>
        <p:spPr>
          <a:xfrm>
            <a:off x="152400" y="4191000"/>
            <a:ext cx="2667000" cy="2133600"/>
          </a:xfrm>
        </p:spPr>
        <p:txBody>
          <a:bodyPr>
            <a:normAutofit fontScale="92500" lnSpcReduction="10000"/>
          </a:bodyPr>
          <a:lstStyle/>
          <a:p>
            <a:r>
              <a:rPr lang="en-US"/>
              <a:t>Email arrival</a:t>
            </a:r>
          </a:p>
          <a:p>
            <a:r>
              <a:rPr lang="en-US"/>
              <a:t>Whitelisting</a:t>
            </a:r>
          </a:p>
          <a:p>
            <a:r>
              <a:rPr lang="en-US"/>
              <a:t>Greylisting</a:t>
            </a:r>
          </a:p>
          <a:p>
            <a:r>
              <a:rPr lang="en-US"/>
              <a:t>Retraining</a:t>
            </a:r>
          </a:p>
        </p:txBody>
      </p:sp>
      <p:pic>
        <p:nvPicPr>
          <p:cNvPr id="237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8382000" cy="306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375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924300"/>
            <a:ext cx="60960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93922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685720"/>
            <a:ext cx="8229600" cy="1143000"/>
          </a:xfrm>
        </p:spPr>
        <p:txBody>
          <a:bodyPr>
            <a:normAutofit fontScale="90000"/>
          </a:bodyPr>
          <a:lstStyle/>
          <a:p>
            <a:r>
              <a:rPr lang="en-US" dirty="0" smtClean="0"/>
              <a:t>Phishing, Online Scams, and Bulletproof Hosting</a:t>
            </a:r>
            <a:endParaRPr lang="en-US" dirty="0"/>
          </a:p>
        </p:txBody>
      </p:sp>
    </p:spTree>
    <p:extLst>
      <p:ext uri="{BB962C8B-B14F-4D97-AF65-F5344CB8AC3E}">
        <p14:creationId xmlns:p14="http://schemas.microsoft.com/office/powerpoint/2010/main" val="36158949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fld id="{40560D7D-523A-124C-A0D9-41C64EB8B51B}" type="slidenum">
              <a:rPr lang="en-US"/>
              <a:pPr/>
              <a:t>25</a:t>
            </a:fld>
            <a:endParaRPr lang="en-US"/>
          </a:p>
        </p:txBody>
      </p:sp>
      <p:pic>
        <p:nvPicPr>
          <p:cNvPr id="270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524000"/>
            <a:ext cx="5638800" cy="4800600"/>
          </a:xfrm>
          <a:prstGeom prst="rect">
            <a:avLst/>
          </a:prstGeom>
          <a:noFill/>
          <a:extLst>
            <a:ext uri="{909E8E84-426E-40dd-AFC4-6F175D3DCCD1}">
              <a14:hiddenFill xmlns:a14="http://schemas.microsoft.com/office/drawing/2010/main">
                <a:solidFill>
                  <a:srgbClr val="FFFFFF"/>
                </a:solidFill>
              </a14:hiddenFill>
            </a:ext>
          </a:extLst>
        </p:spPr>
      </p:pic>
      <p:sp>
        <p:nvSpPr>
          <p:cNvPr id="270341" name="Rectangle 5"/>
          <p:cNvSpPr>
            <a:spLocks noGrp="1" noChangeArrowheads="1"/>
          </p:cNvSpPr>
          <p:nvPr>
            <p:ph type="title"/>
          </p:nvPr>
        </p:nvSpPr>
        <p:spPr>
          <a:xfrm>
            <a:off x="152400" y="381000"/>
            <a:ext cx="8763000" cy="1143000"/>
          </a:xfrm>
        </p:spPr>
        <p:txBody>
          <a:bodyPr/>
          <a:lstStyle/>
          <a:p>
            <a:pPr algn="ctr"/>
            <a:r>
              <a:rPr lang="en-US" dirty="0" smtClean="0"/>
              <a:t>Phishing and Online Scams</a:t>
            </a:r>
            <a:endParaRPr lang="en-US" dirty="0"/>
          </a:p>
        </p:txBody>
      </p:sp>
    </p:spTree>
    <p:extLst>
      <p:ext uri="{BB962C8B-B14F-4D97-AF65-F5344CB8AC3E}">
        <p14:creationId xmlns:p14="http://schemas.microsoft.com/office/powerpoint/2010/main" val="9658632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30400" y="0"/>
            <a:ext cx="5282879" cy="6858000"/>
          </a:xfrm>
          <a:prstGeom prst="rect">
            <a:avLst/>
          </a:prstGeom>
        </p:spPr>
      </p:pic>
    </p:spTree>
    <p:extLst>
      <p:ext uri="{BB962C8B-B14F-4D97-AF65-F5344CB8AC3E}">
        <p14:creationId xmlns:p14="http://schemas.microsoft.com/office/powerpoint/2010/main" val="374524374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Statistics (2H 2014)</a:t>
            </a:r>
            <a:endParaRPr lang="en-US" dirty="0"/>
          </a:p>
        </p:txBody>
      </p:sp>
      <p:sp>
        <p:nvSpPr>
          <p:cNvPr id="3" name="Content Placeholder 2"/>
          <p:cNvSpPr>
            <a:spLocks noGrp="1"/>
          </p:cNvSpPr>
          <p:nvPr>
            <p:ph idx="1"/>
          </p:nvPr>
        </p:nvSpPr>
        <p:spPr/>
        <p:txBody>
          <a:bodyPr>
            <a:normAutofit fontScale="77500" lnSpcReduction="20000"/>
          </a:bodyPr>
          <a:lstStyle/>
          <a:p>
            <a:r>
              <a:rPr lang="en-US" dirty="0"/>
              <a:t>There were at least 123,972 unique phishing attacks worldwide. </a:t>
            </a:r>
            <a:endParaRPr lang="en-US" dirty="0" smtClean="0">
              <a:effectLst/>
            </a:endParaRPr>
          </a:p>
          <a:p>
            <a:r>
              <a:rPr lang="en-US" dirty="0"/>
              <a:t>The attacks occurred on 95,321 unique domain names</a:t>
            </a:r>
            <a:r>
              <a:rPr lang="en-US" dirty="0" smtClean="0"/>
              <a:t>. </a:t>
            </a:r>
            <a:r>
              <a:rPr lang="en-US" dirty="0"/>
              <a:t>This is the most we have ever recorded in a half-year period. </a:t>
            </a:r>
            <a:endParaRPr lang="en-US" dirty="0" smtClean="0">
              <a:effectLst/>
            </a:endParaRPr>
          </a:p>
          <a:p>
            <a:r>
              <a:rPr lang="en-US" dirty="0" smtClean="0"/>
              <a:t>We </a:t>
            </a:r>
            <a:r>
              <a:rPr lang="en-US" dirty="0"/>
              <a:t>identified 27,253 domain names that we believe were registered maliciously, by phishers. This is an all-time </a:t>
            </a:r>
            <a:r>
              <a:rPr lang="en-US" dirty="0" smtClean="0"/>
              <a:t>high.</a:t>
            </a:r>
          </a:p>
          <a:p>
            <a:r>
              <a:rPr lang="en-US" dirty="0"/>
              <a:t>Seventy-five percent of the malicious domain registrations were in just </a:t>
            </a:r>
            <a:r>
              <a:rPr lang="en-US" dirty="0" smtClean="0"/>
              <a:t>five TLDs</a:t>
            </a:r>
            <a:r>
              <a:rPr lang="en-US" dirty="0"/>
              <a:t>: .COM, .TK, .PW, .CF, and .NET. </a:t>
            </a:r>
            <a:endParaRPr lang="en-US" dirty="0" smtClean="0"/>
          </a:p>
          <a:p>
            <a:r>
              <a:rPr lang="en-US" dirty="0"/>
              <a:t>Phishing occurred in 272 top-level domains (TLDs). Fifty-six of them were new top- level domains. </a:t>
            </a:r>
            <a:endParaRPr lang="en-US" dirty="0" smtClean="0">
              <a:effectLst/>
            </a:endParaRPr>
          </a:p>
          <a:p>
            <a:r>
              <a:rPr lang="en-US" dirty="0"/>
              <a:t>Only 1.9 percent of all domain names that were used for phishing contained a brand name or variation thereof. </a:t>
            </a:r>
            <a:endParaRPr lang="en-US" dirty="0" smtClean="0">
              <a:effectLst/>
            </a:endParaRPr>
          </a:p>
          <a:p>
            <a:endParaRPr lang="en-US" dirty="0" smtClean="0">
              <a:effectLst/>
            </a:endParaRPr>
          </a:p>
          <a:p>
            <a:endParaRPr lang="en-US" dirty="0" smtClean="0">
              <a:effectLst/>
            </a:endParaRPr>
          </a:p>
          <a:p>
            <a:endParaRPr lang="en-US" dirty="0"/>
          </a:p>
        </p:txBody>
      </p:sp>
    </p:spTree>
    <p:extLst>
      <p:ext uri="{BB962C8B-B14F-4D97-AF65-F5344CB8AC3E}">
        <p14:creationId xmlns:p14="http://schemas.microsoft.com/office/powerpoint/2010/main" val="417338467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Reasons for Phishing Attacks</a:t>
            </a:r>
            <a:endParaRPr lang="en-US" dirty="0"/>
          </a:p>
        </p:txBody>
      </p:sp>
      <p:sp>
        <p:nvSpPr>
          <p:cNvPr id="3" name="Content Placeholder 2"/>
          <p:cNvSpPr>
            <a:spLocks noGrp="1"/>
          </p:cNvSpPr>
          <p:nvPr>
            <p:ph idx="1"/>
          </p:nvPr>
        </p:nvSpPr>
        <p:spPr/>
        <p:txBody>
          <a:bodyPr/>
          <a:lstStyle/>
          <a:p>
            <a:r>
              <a:rPr lang="en-US" dirty="0" smtClean="0"/>
              <a:t>Credit card number theft</a:t>
            </a:r>
          </a:p>
          <a:p>
            <a:endParaRPr lang="en-US" dirty="0" smtClean="0"/>
          </a:p>
          <a:p>
            <a:r>
              <a:rPr lang="en-US" dirty="0" smtClean="0"/>
              <a:t>Credential theft </a:t>
            </a:r>
            <a:br>
              <a:rPr lang="en-US" dirty="0" smtClean="0"/>
            </a:br>
            <a:r>
              <a:rPr lang="en-US" dirty="0" smtClean="0"/>
              <a:t>(shared passwords across sites)</a:t>
            </a:r>
          </a:p>
          <a:p>
            <a:endParaRPr lang="en-US" dirty="0" smtClean="0"/>
          </a:p>
          <a:p>
            <a:r>
              <a:rPr lang="en-US" dirty="0" smtClean="0"/>
              <a:t>Reshipping fraud</a:t>
            </a:r>
            <a:endParaRPr lang="en-US" dirty="0"/>
          </a:p>
        </p:txBody>
      </p:sp>
      <p:pic>
        <p:nvPicPr>
          <p:cNvPr id="4" name="Picture 3"/>
          <p:cNvPicPr>
            <a:picLocks noChangeAspect="1"/>
          </p:cNvPicPr>
          <p:nvPr/>
        </p:nvPicPr>
        <p:blipFill>
          <a:blip r:embed="rId3"/>
          <a:stretch>
            <a:fillRect/>
          </a:stretch>
        </p:blipFill>
        <p:spPr>
          <a:xfrm>
            <a:off x="2167409" y="5103189"/>
            <a:ext cx="6763651" cy="1600970"/>
          </a:xfrm>
          <a:prstGeom prst="rect">
            <a:avLst/>
          </a:prstGeom>
        </p:spPr>
      </p:pic>
    </p:spTree>
    <p:extLst>
      <p:ext uri="{BB962C8B-B14F-4D97-AF65-F5344CB8AC3E}">
        <p14:creationId xmlns:p14="http://schemas.microsoft.com/office/powerpoint/2010/main" val="207602930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Phishing Attacks vs. Malicious Domains</a:t>
            </a:r>
            <a:endParaRPr lang="en-US" dirty="0"/>
          </a:p>
        </p:txBody>
      </p:sp>
      <p:pic>
        <p:nvPicPr>
          <p:cNvPr id="5" name="Picture 4"/>
          <p:cNvPicPr>
            <a:picLocks noChangeAspect="1"/>
          </p:cNvPicPr>
          <p:nvPr/>
        </p:nvPicPr>
        <p:blipFill>
          <a:blip r:embed="rId2"/>
          <a:stretch>
            <a:fillRect/>
          </a:stretch>
        </p:blipFill>
        <p:spPr>
          <a:xfrm>
            <a:off x="859358" y="1350039"/>
            <a:ext cx="7252727" cy="5208403"/>
          </a:xfrm>
          <a:prstGeom prst="rect">
            <a:avLst/>
          </a:prstGeom>
        </p:spPr>
      </p:pic>
    </p:spTree>
    <p:extLst>
      <p:ext uri="{BB962C8B-B14F-4D97-AF65-F5344CB8AC3E}">
        <p14:creationId xmlns:p14="http://schemas.microsoft.com/office/powerpoint/2010/main" val="257134260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US" dirty="0" smtClean="0"/>
              <a:t>Interconnection</a:t>
            </a:r>
            <a:endParaRPr lang="en-US" dirty="0"/>
          </a:p>
        </p:txBody>
      </p:sp>
      <p:sp>
        <p:nvSpPr>
          <p:cNvPr id="4" name="Content Placeholder 3"/>
          <p:cNvSpPr>
            <a:spLocks noGrp="1"/>
          </p:cNvSpPr>
          <p:nvPr>
            <p:ph idx="1"/>
          </p:nvPr>
        </p:nvSpPr>
        <p:spPr/>
        <p:txBody>
          <a:bodyPr>
            <a:normAutofit/>
          </a:bodyPr>
          <a:lstStyle/>
          <a:p>
            <a:pPr marL="0" indent="0">
              <a:buNone/>
            </a:pPr>
            <a:r>
              <a:rPr lang="en-US" sz="2400" dirty="0"/>
              <a:t>Internet is a </a:t>
            </a:r>
            <a:r>
              <a:rPr lang="en-US" sz="2400" dirty="0" smtClean="0"/>
              <a:t>network </a:t>
            </a:r>
            <a:r>
              <a:rPr lang="en-US" sz="2400" dirty="0"/>
              <a:t>of </a:t>
            </a:r>
            <a:r>
              <a:rPr lang="en-US" sz="2400" dirty="0" smtClean="0"/>
              <a:t>networks</a:t>
            </a:r>
            <a:endParaRPr lang="en-US" sz="2400" dirty="0"/>
          </a:p>
          <a:p>
            <a:pPr marL="0" indent="0">
              <a:buNone/>
            </a:pPr>
            <a:endParaRPr lang="en-US" sz="2400" dirty="0"/>
          </a:p>
          <a:p>
            <a:pPr marL="0" indent="0">
              <a:buNone/>
            </a:pPr>
            <a:r>
              <a:rPr lang="en-US" sz="2400" dirty="0"/>
              <a:t>Each </a:t>
            </a:r>
            <a:r>
              <a:rPr lang="en-US" sz="2400" dirty="0" smtClean="0"/>
              <a:t>network </a:t>
            </a:r>
            <a:r>
              <a:rPr lang="en-US" sz="2400" dirty="0"/>
              <a:t>is an “autonomous system” (</a:t>
            </a:r>
            <a:r>
              <a:rPr lang="en-US" sz="2400" dirty="0" smtClean="0"/>
              <a:t>AS)</a:t>
            </a:r>
          </a:p>
          <a:p>
            <a:pPr marL="0" indent="0">
              <a:buNone/>
            </a:pPr>
            <a:r>
              <a:rPr lang="en-US" sz="2400" dirty="0"/>
              <a:t>	</a:t>
            </a:r>
            <a:r>
              <a:rPr lang="en-US" sz="2400" dirty="0" smtClean="0"/>
              <a:t>such </a:t>
            </a:r>
            <a:r>
              <a:rPr lang="en-US" sz="2400" dirty="0"/>
              <a:t>as ISPs</a:t>
            </a:r>
          </a:p>
          <a:p>
            <a:pPr marL="0" indent="0">
              <a:buNone/>
            </a:pPr>
            <a:endParaRPr lang="en-US" sz="2400" dirty="0"/>
          </a:p>
          <a:p>
            <a:pPr marL="0" indent="0">
              <a:buNone/>
            </a:pPr>
            <a:r>
              <a:rPr lang="en-US" sz="2400" dirty="0" err="1" smtClean="0"/>
              <a:t>ASes</a:t>
            </a:r>
            <a:r>
              <a:rPr lang="en-US" sz="2400" dirty="0" smtClean="0"/>
              <a:t> </a:t>
            </a:r>
            <a:r>
              <a:rPr lang="en-US" sz="2400" dirty="0"/>
              <a:t>connect together at exchange points</a:t>
            </a:r>
          </a:p>
          <a:p>
            <a:pPr marL="0" indent="0">
              <a:buNone/>
            </a:pPr>
            <a:endParaRPr lang="en-US" sz="2400" dirty="0"/>
          </a:p>
          <a:p>
            <a:pPr marL="0" indent="0">
              <a:buNone/>
            </a:pPr>
            <a:r>
              <a:rPr lang="en-US" sz="2400" dirty="0"/>
              <a:t>About </a:t>
            </a:r>
            <a:r>
              <a:rPr lang="en-US" sz="2400" dirty="0" smtClean="0"/>
              <a:t>60,000 </a:t>
            </a:r>
            <a:r>
              <a:rPr lang="en-US" sz="2400" dirty="0"/>
              <a:t>AS numbers assigned</a:t>
            </a:r>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772150" y="533400"/>
            <a:ext cx="3079631" cy="5658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6237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Phishing Attacks per Brand</a:t>
            </a:r>
            <a:endParaRPr lang="en-US" dirty="0"/>
          </a:p>
        </p:txBody>
      </p:sp>
      <p:pic>
        <p:nvPicPr>
          <p:cNvPr id="3" name="Picture 2"/>
          <p:cNvPicPr>
            <a:picLocks noChangeAspect="1"/>
          </p:cNvPicPr>
          <p:nvPr/>
        </p:nvPicPr>
        <p:blipFill>
          <a:blip r:embed="rId2"/>
          <a:stretch>
            <a:fillRect/>
          </a:stretch>
        </p:blipFill>
        <p:spPr>
          <a:xfrm>
            <a:off x="680374" y="1817646"/>
            <a:ext cx="8463626" cy="4975967"/>
          </a:xfrm>
          <a:prstGeom prst="rect">
            <a:avLst/>
          </a:prstGeom>
        </p:spPr>
      </p:pic>
      <p:sp>
        <p:nvSpPr>
          <p:cNvPr id="4" name="TextBox 3"/>
          <p:cNvSpPr txBox="1"/>
          <p:nvPr/>
        </p:nvSpPr>
        <p:spPr>
          <a:xfrm>
            <a:off x="2692152" y="3178979"/>
            <a:ext cx="5551612" cy="1384995"/>
          </a:xfrm>
          <a:prstGeom prst="rect">
            <a:avLst/>
          </a:prstGeom>
          <a:solidFill>
            <a:srgbClr val="EEECE1"/>
          </a:solidFill>
        </p:spPr>
        <p:txBody>
          <a:bodyPr wrap="square" rtlCol="0">
            <a:spAutoFit/>
          </a:bodyPr>
          <a:lstStyle/>
          <a:p>
            <a:r>
              <a:rPr lang="en-US" b="1" baseline="30000" dirty="0"/>
              <a:t>The top 10 targets accounted for over three quarters of all attacks. </a:t>
            </a:r>
            <a:r>
              <a:rPr lang="en-US" baseline="30000" dirty="0"/>
              <a:t>Phishers continued to attack Apple, PayPal, and </a:t>
            </a:r>
            <a:r>
              <a:rPr lang="en-US" baseline="30000" dirty="0" err="1"/>
              <a:t>Taobao.com</a:t>
            </a:r>
            <a:r>
              <a:rPr lang="en-US" baseline="30000" dirty="0"/>
              <a:t> heavily. Each of these three e-commerce giants suffered over 20,000 phishing attacks against their respective services and brands. </a:t>
            </a:r>
            <a:endParaRPr lang="en-US" baseline="30000" dirty="0" smtClean="0"/>
          </a:p>
          <a:p>
            <a:endParaRPr lang="en-US" baseline="30000" dirty="0"/>
          </a:p>
          <a:p>
            <a:r>
              <a:rPr lang="en-US" baseline="30000" dirty="0" smtClean="0"/>
              <a:t>Together</a:t>
            </a:r>
            <a:r>
              <a:rPr lang="en-US" baseline="30000" dirty="0"/>
              <a:t>, these top three were the targets of nearly 54 percent of the world’s phishing attacks.</a:t>
            </a:r>
            <a:endParaRPr lang="en-US" dirty="0"/>
          </a:p>
        </p:txBody>
      </p:sp>
    </p:spTree>
    <p:extLst>
      <p:ext uri="{BB962C8B-B14F-4D97-AF65-F5344CB8AC3E}">
        <p14:creationId xmlns:p14="http://schemas.microsoft.com/office/powerpoint/2010/main" val="30509840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41300"/>
            <a:ext cx="9144000" cy="6355487"/>
          </a:xfrm>
          <a:prstGeom prst="rect">
            <a:avLst/>
          </a:prstGeom>
        </p:spPr>
      </p:pic>
    </p:spTree>
    <p:extLst>
      <p:ext uri="{BB962C8B-B14F-4D97-AF65-F5344CB8AC3E}">
        <p14:creationId xmlns:p14="http://schemas.microsoft.com/office/powerpoint/2010/main" val="119013304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68400"/>
            <a:ext cx="9144000" cy="4514127"/>
          </a:xfrm>
          <a:prstGeom prst="rect">
            <a:avLst/>
          </a:prstGeom>
        </p:spPr>
      </p:pic>
    </p:spTree>
    <p:extLst>
      <p:ext uri="{BB962C8B-B14F-4D97-AF65-F5344CB8AC3E}">
        <p14:creationId xmlns:p14="http://schemas.microsoft.com/office/powerpoint/2010/main" val="566865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803224FD-DFA0-F54D-91D1-FAF5DC1C057B}" type="slidenum">
              <a:rPr lang="en-US"/>
              <a:pPr/>
              <a:t>33</a:t>
            </a:fld>
            <a:endParaRPr lang="en-US"/>
          </a:p>
        </p:txBody>
      </p:sp>
      <p:sp>
        <p:nvSpPr>
          <p:cNvPr id="249858" name="Rectangle 2"/>
          <p:cNvSpPr>
            <a:spLocks noGrp="1" noChangeArrowheads="1"/>
          </p:cNvSpPr>
          <p:nvPr>
            <p:ph type="title"/>
          </p:nvPr>
        </p:nvSpPr>
        <p:spPr>
          <a:xfrm>
            <a:off x="152400" y="331788"/>
            <a:ext cx="8764588" cy="1060450"/>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a:t>Online Scams</a:t>
            </a:r>
          </a:p>
        </p:txBody>
      </p:sp>
      <p:sp>
        <p:nvSpPr>
          <p:cNvPr id="249859" name="Rectangle 3"/>
          <p:cNvSpPr>
            <a:spLocks noGrp="1" noChangeArrowheads="1"/>
          </p:cNvSpPr>
          <p:nvPr>
            <p:ph type="body" idx="1"/>
          </p:nvPr>
        </p:nvSpPr>
        <p:spPr>
          <a:xfrm>
            <a:off x="355600" y="1827331"/>
            <a:ext cx="8231188" cy="4010025"/>
          </a:xfrm>
          <a:ln/>
          <a:extLst>
            <a:ext uri="{91240B29-F687-4f45-9708-019B960494DF}">
              <a14:hiddenLine xmlns:a14="http://schemas.microsoft.com/office/drawing/2010/main" w="9525">
                <a:solidFill>
                  <a:srgbClr val="000000"/>
                </a:solidFill>
                <a:round/>
                <a:headEnd/>
                <a:tailEnd/>
              </a14:hiddenLine>
            </a:ext>
          </a:extLst>
        </p:spPr>
        <p:txBody>
          <a:bodyPr lIns="0" tIns="0" rIns="0" bIns="0">
            <a:noAutofit/>
          </a:bodyPr>
          <a:lstStyle/>
          <a:p>
            <a:pPr marL="377825" indent="-377825"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dirty="0"/>
              <a:t>Often advertised in </a:t>
            </a:r>
            <a:r>
              <a:rPr lang="en-US" dirty="0" smtClean="0"/>
              <a:t>spam </a:t>
            </a:r>
          </a:p>
          <a:p>
            <a:pPr marL="377825" indent="-377825"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dirty="0" smtClean="0"/>
              <a:t>URLs </a:t>
            </a:r>
            <a:r>
              <a:rPr lang="en-US" dirty="0"/>
              <a:t>point to various point-of-sale sites</a:t>
            </a:r>
          </a:p>
          <a:p>
            <a:pPr marL="377825" indent="-377825"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dirty="0"/>
              <a:t>These scams continue to be a menace</a:t>
            </a:r>
          </a:p>
          <a:p>
            <a:pPr marL="819150" lvl="1" indent="-315913"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dirty="0"/>
              <a:t>As of August 2007, </a:t>
            </a:r>
            <a:r>
              <a:rPr lang="en-US" b="1" dirty="0"/>
              <a:t>one </a:t>
            </a:r>
            <a:br>
              <a:rPr lang="en-US" b="1" dirty="0"/>
            </a:br>
            <a:r>
              <a:rPr lang="en-US" b="1" dirty="0"/>
              <a:t>in every 87 emails</a:t>
            </a:r>
            <a:r>
              <a:rPr lang="en-US" dirty="0"/>
              <a:t> constituted a phishing attack</a:t>
            </a:r>
          </a:p>
          <a:p>
            <a:pPr marL="377825" indent="-377825"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dirty="0"/>
              <a:t>Scams often hosted on bullet-proof domains</a:t>
            </a:r>
          </a:p>
          <a:p>
            <a:pPr marL="503237" lvl="1" indent="0" defTabSz="1008063">
              <a:buNone/>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endParaRPr lang="en-US" b="1" dirty="0"/>
          </a:p>
          <a:p>
            <a:pPr marL="377825" indent="-377825"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b="1" dirty="0">
                <a:solidFill>
                  <a:srgbClr val="FF0000"/>
                </a:solidFill>
              </a:rPr>
              <a:t>Problem:</a:t>
            </a:r>
            <a:r>
              <a:rPr lang="en-US" b="1" dirty="0"/>
              <a:t> </a:t>
            </a:r>
            <a:r>
              <a:rPr lang="en-US" dirty="0"/>
              <a:t>Study the dynamics of online scams, as seen at a large spam sinkhole</a:t>
            </a:r>
          </a:p>
        </p:txBody>
      </p:sp>
      <p:pic>
        <p:nvPicPr>
          <p:cNvPr id="2498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0294" y="1179395"/>
            <a:ext cx="3683706" cy="114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135950"/>
      </p:ext>
    </p:extLst>
  </p:cSld>
  <p:clrMapOvr>
    <a:masterClrMapping/>
  </p:clrMapOvr>
  <p:transition xmlns:p14="http://schemas.microsoft.com/office/powerpoint/2010/main" spd="med"/>
  <p:timing>
    <p:tnLst>
      <p:par>
        <p:cTn xmlns:p14="http://schemas.microsoft.com/office/powerpoint/2010/main" id="1" dur="indefinite"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Phishing Site Uptime: Often Short!</a:t>
            </a:r>
            <a:endParaRPr lang="en-US" dirty="0"/>
          </a:p>
        </p:txBody>
      </p:sp>
      <p:pic>
        <p:nvPicPr>
          <p:cNvPr id="4" name="Picture 3"/>
          <p:cNvPicPr>
            <a:picLocks noChangeAspect="1"/>
          </p:cNvPicPr>
          <p:nvPr/>
        </p:nvPicPr>
        <p:blipFill>
          <a:blip r:embed="rId2"/>
          <a:stretch>
            <a:fillRect/>
          </a:stretch>
        </p:blipFill>
        <p:spPr>
          <a:xfrm>
            <a:off x="1049482" y="1417638"/>
            <a:ext cx="7341627" cy="4700651"/>
          </a:xfrm>
          <a:prstGeom prst="rect">
            <a:avLst/>
          </a:prstGeom>
        </p:spPr>
      </p:pic>
    </p:spTree>
    <p:extLst>
      <p:ext uri="{BB962C8B-B14F-4D97-AF65-F5344CB8AC3E}">
        <p14:creationId xmlns:p14="http://schemas.microsoft.com/office/powerpoint/2010/main" val="383087356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Phishing Attacks by Registrar</a:t>
            </a:r>
            <a:endParaRPr lang="en-US" dirty="0"/>
          </a:p>
        </p:txBody>
      </p:sp>
      <p:pic>
        <p:nvPicPr>
          <p:cNvPr id="3" name="Picture 2"/>
          <p:cNvPicPr>
            <a:picLocks noChangeAspect="1"/>
          </p:cNvPicPr>
          <p:nvPr/>
        </p:nvPicPr>
        <p:blipFill>
          <a:blip r:embed="rId2"/>
          <a:stretch>
            <a:fillRect/>
          </a:stretch>
        </p:blipFill>
        <p:spPr>
          <a:xfrm>
            <a:off x="1337496" y="1417638"/>
            <a:ext cx="6598278" cy="5276116"/>
          </a:xfrm>
          <a:prstGeom prst="rect">
            <a:avLst/>
          </a:prstGeom>
        </p:spPr>
      </p:pic>
    </p:spTree>
    <p:extLst>
      <p:ext uri="{BB962C8B-B14F-4D97-AF65-F5344CB8AC3E}">
        <p14:creationId xmlns:p14="http://schemas.microsoft.com/office/powerpoint/2010/main" val="193441077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IDNs and Phishing</a:t>
            </a:r>
            <a:endParaRPr lang="en-US" dirty="0"/>
          </a:p>
        </p:txBody>
      </p:sp>
      <p:pic>
        <p:nvPicPr>
          <p:cNvPr id="3" name="Picture 2"/>
          <p:cNvPicPr>
            <a:picLocks noChangeAspect="1"/>
          </p:cNvPicPr>
          <p:nvPr/>
        </p:nvPicPr>
        <p:blipFill>
          <a:blip r:embed="rId3"/>
          <a:stretch>
            <a:fillRect/>
          </a:stretch>
        </p:blipFill>
        <p:spPr>
          <a:xfrm>
            <a:off x="0" y="1625600"/>
            <a:ext cx="9144000" cy="3603925"/>
          </a:xfrm>
          <a:prstGeom prst="rect">
            <a:avLst/>
          </a:prstGeom>
        </p:spPr>
      </p:pic>
    </p:spTree>
    <p:extLst>
      <p:ext uri="{BB962C8B-B14F-4D97-AF65-F5344CB8AC3E}">
        <p14:creationId xmlns:p14="http://schemas.microsoft.com/office/powerpoint/2010/main" val="108530150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E0B03E6-2AE2-554C-9EA4-B9FDC7520725}" type="slidenum">
              <a:rPr lang="en-US"/>
              <a:pPr/>
              <a:t>37</a:t>
            </a:fld>
            <a:endParaRPr lang="en-US"/>
          </a:p>
        </p:txBody>
      </p:sp>
      <p:sp>
        <p:nvSpPr>
          <p:cNvPr id="251906" name="Rectangle 2"/>
          <p:cNvSpPr>
            <a:spLocks noGrp="1" noChangeArrowheads="1"/>
          </p:cNvSpPr>
          <p:nvPr>
            <p:ph type="title"/>
          </p:nvPr>
        </p:nvSpPr>
        <p:spPr>
          <a:xfrm>
            <a:off x="152400" y="331788"/>
            <a:ext cx="8764588" cy="1060450"/>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a:t>Online Scam Hosting is Dynamic</a:t>
            </a:r>
          </a:p>
        </p:txBody>
      </p:sp>
      <p:sp>
        <p:nvSpPr>
          <p:cNvPr id="251907" name="Rectangle 3"/>
          <p:cNvSpPr>
            <a:spLocks noGrp="1" noChangeArrowheads="1"/>
          </p:cNvSpPr>
          <p:nvPr>
            <p:ph type="body" idx="1"/>
          </p:nvPr>
        </p:nvSpPr>
        <p:spPr>
          <a:xfrm>
            <a:off x="457200" y="2046288"/>
            <a:ext cx="8231188" cy="3998912"/>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377825" indent="-377825"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a:t>The sites pointed to by a URL that is received in an email message may point to different sites</a:t>
            </a:r>
            <a:br>
              <a:rPr lang="en-US"/>
            </a:br>
            <a:endParaRPr lang="en-US"/>
          </a:p>
          <a:p>
            <a:pPr marL="377825" indent="-377825"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a:t>Maintains agility as sites are shut down, blacklisted, etc.</a:t>
            </a:r>
            <a:br>
              <a:rPr lang="en-US"/>
            </a:br>
            <a:endParaRPr lang="en-US"/>
          </a:p>
          <a:p>
            <a:pPr marL="377825" indent="-377825"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a:t>One mechanism for hosting sites: </a:t>
            </a:r>
            <a:r>
              <a:rPr lang="en-US" b="1"/>
              <a:t>fast flux</a:t>
            </a:r>
          </a:p>
        </p:txBody>
      </p:sp>
    </p:spTree>
    <p:extLst>
      <p:ext uri="{BB962C8B-B14F-4D97-AF65-F5344CB8AC3E}">
        <p14:creationId xmlns:p14="http://schemas.microsoft.com/office/powerpoint/2010/main" val="2767614931"/>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E29B372D-2E00-B642-8F38-17214A9238D7}" type="slidenum">
              <a:rPr lang="en-US"/>
              <a:pPr/>
              <a:t>38</a:t>
            </a:fld>
            <a:endParaRPr lang="en-US"/>
          </a:p>
        </p:txBody>
      </p:sp>
      <p:sp>
        <p:nvSpPr>
          <p:cNvPr id="253954" name="Rectangle 2"/>
          <p:cNvSpPr>
            <a:spLocks noGrp="1" noChangeArrowheads="1"/>
          </p:cNvSpPr>
          <p:nvPr>
            <p:ph type="title"/>
          </p:nvPr>
        </p:nvSpPr>
        <p:spPr>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1008063">
              <a:tabLst>
                <a:tab pos="723900" algn="l"/>
                <a:tab pos="1447800" algn="l"/>
                <a:tab pos="2171700" algn="l"/>
                <a:tab pos="2895600" algn="l"/>
                <a:tab pos="3619500" algn="l"/>
                <a:tab pos="4343400" algn="l"/>
                <a:tab pos="5065713" algn="l"/>
                <a:tab pos="5791200" algn="l"/>
                <a:tab pos="6515100" algn="l"/>
                <a:tab pos="7237413" algn="l"/>
                <a:tab pos="7961313" algn="l"/>
                <a:tab pos="8686800" algn="l"/>
              </a:tabLst>
            </a:pPr>
            <a:r>
              <a:rPr lang="en-US" sz="3600"/>
              <a:t>Mechanism for Dynamics: </a:t>
            </a:r>
            <a:r>
              <a:rPr lang="ja-JP" altLang="en-US" sz="3600">
                <a:latin typeface="Arial"/>
              </a:rPr>
              <a:t>“</a:t>
            </a:r>
            <a:r>
              <a:rPr lang="en-US" sz="3600"/>
              <a:t>Fast Flux</a:t>
            </a:r>
            <a:r>
              <a:rPr lang="ja-JP" altLang="en-US" sz="3600">
                <a:latin typeface="Arial"/>
              </a:rPr>
              <a:t>”</a:t>
            </a:r>
            <a:endParaRPr lang="en-US" sz="3600"/>
          </a:p>
        </p:txBody>
      </p:sp>
      <p:pic>
        <p:nvPicPr>
          <p:cNvPr id="253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3975" y="1355725"/>
            <a:ext cx="6219825" cy="50260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53956" name="Text Box 4"/>
          <p:cNvSpPr txBox="1">
            <a:spLocks noChangeArrowheads="1"/>
          </p:cNvSpPr>
          <p:nvPr/>
        </p:nvSpPr>
        <p:spPr bwMode="auto">
          <a:xfrm>
            <a:off x="5884863" y="6470650"/>
            <a:ext cx="2982912" cy="315913"/>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2945" tIns="41473" rIns="82945" bIns="41473">
            <a:spAutoFit/>
          </a:bodyPr>
          <a:lstStyle>
            <a:lvl1pPr defTabSz="828675">
              <a:defRPr>
                <a:solidFill>
                  <a:schemeClr val="tx1"/>
                </a:solidFill>
                <a:latin typeface="Arial" charset="0"/>
                <a:ea typeface="ＭＳ Ｐゴシック" charset="0"/>
              </a:defRPr>
            </a:lvl1pPr>
            <a:lvl2pPr marL="414338" defTabSz="828675">
              <a:defRPr>
                <a:solidFill>
                  <a:schemeClr val="tx1"/>
                </a:solidFill>
                <a:latin typeface="Arial" charset="0"/>
                <a:ea typeface="ＭＳ Ｐゴシック" charset="0"/>
              </a:defRPr>
            </a:lvl2pPr>
            <a:lvl3pPr marL="828675" defTabSz="828675">
              <a:defRPr>
                <a:solidFill>
                  <a:schemeClr val="tx1"/>
                </a:solidFill>
                <a:latin typeface="Arial" charset="0"/>
                <a:ea typeface="ＭＳ Ｐゴシック" charset="0"/>
              </a:defRPr>
            </a:lvl3pPr>
            <a:lvl4pPr marL="1244600" defTabSz="828675">
              <a:defRPr>
                <a:solidFill>
                  <a:schemeClr val="tx1"/>
                </a:solidFill>
                <a:latin typeface="Arial" charset="0"/>
                <a:ea typeface="ＭＳ Ｐゴシック" charset="0"/>
              </a:defRPr>
            </a:lvl4pPr>
            <a:lvl5pPr marL="1658938" defTabSz="828675">
              <a:defRPr>
                <a:solidFill>
                  <a:schemeClr val="tx1"/>
                </a:solidFill>
                <a:latin typeface="Arial" charset="0"/>
                <a:ea typeface="ＭＳ Ｐゴシック" charset="0"/>
              </a:defRPr>
            </a:lvl5pPr>
            <a:lvl6pPr marL="2116138" defTabSz="828675" fontAlgn="base">
              <a:spcBef>
                <a:spcPct val="0"/>
              </a:spcBef>
              <a:spcAft>
                <a:spcPct val="0"/>
              </a:spcAft>
              <a:defRPr>
                <a:solidFill>
                  <a:schemeClr val="tx1"/>
                </a:solidFill>
                <a:latin typeface="Arial" charset="0"/>
                <a:ea typeface="ＭＳ Ｐゴシック" charset="0"/>
              </a:defRPr>
            </a:lvl6pPr>
            <a:lvl7pPr marL="2573338" defTabSz="828675" fontAlgn="base">
              <a:spcBef>
                <a:spcPct val="0"/>
              </a:spcBef>
              <a:spcAft>
                <a:spcPct val="0"/>
              </a:spcAft>
              <a:defRPr>
                <a:solidFill>
                  <a:schemeClr val="tx1"/>
                </a:solidFill>
                <a:latin typeface="Arial" charset="0"/>
                <a:ea typeface="ＭＳ Ｐゴシック" charset="0"/>
              </a:defRPr>
            </a:lvl7pPr>
            <a:lvl8pPr marL="3030538" defTabSz="828675" fontAlgn="base">
              <a:spcBef>
                <a:spcPct val="0"/>
              </a:spcBef>
              <a:spcAft>
                <a:spcPct val="0"/>
              </a:spcAft>
              <a:defRPr>
                <a:solidFill>
                  <a:schemeClr val="tx1"/>
                </a:solidFill>
                <a:latin typeface="Arial" charset="0"/>
                <a:ea typeface="ＭＳ Ｐゴシック" charset="0"/>
              </a:defRPr>
            </a:lvl8pPr>
            <a:lvl9pPr marL="3487738" defTabSz="828675" fontAlgn="base">
              <a:spcBef>
                <a:spcPct val="0"/>
              </a:spcBef>
              <a:spcAft>
                <a:spcPct val="0"/>
              </a:spcAft>
              <a:defRPr>
                <a:solidFill>
                  <a:schemeClr val="tx1"/>
                </a:solidFill>
                <a:latin typeface="Arial" charset="0"/>
                <a:ea typeface="ＭＳ Ｐゴシック" charset="0"/>
              </a:defRPr>
            </a:lvl9pPr>
          </a:lstStyle>
          <a:p>
            <a:pPr algn="r" hangingPunct="0">
              <a:lnSpc>
                <a:spcPct val="93000"/>
              </a:lnSpc>
              <a:spcBef>
                <a:spcPct val="50000"/>
              </a:spcBef>
              <a:buClr>
                <a:srgbClr val="000000"/>
              </a:buClr>
              <a:buSzPct val="45000"/>
              <a:buFont typeface="Wingdings" charset="0"/>
              <a:buNone/>
            </a:pPr>
            <a:r>
              <a:rPr lang="en-US" sz="1600"/>
              <a:t>Source: HoneyNet Project</a:t>
            </a:r>
          </a:p>
        </p:txBody>
      </p:sp>
      <p:sp>
        <p:nvSpPr>
          <p:cNvPr id="253957" name="Rectangle 5"/>
          <p:cNvSpPr>
            <a:spLocks noChangeArrowheads="1"/>
          </p:cNvSpPr>
          <p:nvPr/>
        </p:nvSpPr>
        <p:spPr bwMode="auto">
          <a:xfrm>
            <a:off x="1185863" y="5986463"/>
            <a:ext cx="6496050" cy="4841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987322529"/>
      </p:ext>
    </p:extLst>
  </p:cSld>
  <p:clrMapOvr>
    <a:masterClrMapping/>
  </p:clrMapOvr>
  <p:transition xmlns:p14="http://schemas.microsoft.com/office/powerpoint/2010/main" spd="med"/>
  <p:timing>
    <p:tnLst>
      <p:par>
        <p:cTn xmlns:p14="http://schemas.microsoft.com/office/powerpoint/2010/main" id="1" dur="indefinite"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91797"/>
            <a:ext cx="8229600" cy="1143000"/>
          </a:xfrm>
        </p:spPr>
        <p:txBody>
          <a:bodyPr>
            <a:normAutofit fontScale="90000"/>
          </a:bodyPr>
          <a:lstStyle/>
          <a:p>
            <a:r>
              <a:rPr lang="en-US" dirty="0" smtClean="0"/>
              <a:t>Malicious Domain Names:</a:t>
            </a:r>
            <a:br>
              <a:rPr lang="en-US" dirty="0" smtClean="0"/>
            </a:br>
            <a:r>
              <a:rPr lang="en-US" dirty="0" smtClean="0"/>
              <a:t>Abuse and Detection</a:t>
            </a:r>
            <a:endParaRPr lang="en-US" dirty="0"/>
          </a:p>
        </p:txBody>
      </p:sp>
    </p:spTree>
    <p:extLst>
      <p:ext uri="{BB962C8B-B14F-4D97-AF65-F5344CB8AC3E}">
        <p14:creationId xmlns:p14="http://schemas.microsoft.com/office/powerpoint/2010/main" val="4602371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Amsterdam Internet Exchange</a:t>
            </a:r>
            <a:endParaRPr lang="en-US" dirty="0"/>
          </a:p>
        </p:txBody>
      </p:sp>
      <p:pic>
        <p:nvPicPr>
          <p:cNvPr id="3074" name="Picture 2" descr="https://upload.wikimedia.org/wikipedia/commons/thumb/e/ef/AMS-IX_optical_patch_panel.jpg/640px-AMS-IX_optical_patch_panel.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40505" y="1683325"/>
            <a:ext cx="3345695" cy="2976275"/>
          </a:xfrm>
          <a:prstGeom prst="rect">
            <a:avLst/>
          </a:prstGeom>
          <a:ln>
            <a:noFill/>
          </a:ln>
          <a:effectLst>
            <a:outerShdw blurRad="292100" dist="139700" dir="2700000" algn="tl" rotWithShape="0">
              <a:srgbClr val="333333">
                <a:alpha val="65000"/>
              </a:srgbClr>
            </a:outerShdw>
          </a:effectLst>
          <a:extLst/>
        </p:spPr>
      </p:pic>
      <p:pic>
        <p:nvPicPr>
          <p:cNvPr id="3076" name="Picture 4" descr="https://upload.wikimedia.org/wikipedia/commons/thumb/a/aa/AMS-IX_core_cage_eun.jpg/612px-AMS-IX_core_cage_eun.jp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857750" y="1681050"/>
            <a:ext cx="2869109" cy="4800600"/>
          </a:xfrm>
          <a:prstGeom prst="rect">
            <a:avLst/>
          </a:prstGeom>
          <a:ln>
            <a:noFill/>
          </a:ln>
          <a:effectLst>
            <a:outerShdw blurRad="292100" dist="139700" dir="2700000" algn="tl" rotWithShape="0">
              <a:srgbClr val="333333">
                <a:alpha val="65000"/>
              </a:srgbClr>
            </a:outerShdw>
          </a:effectLst>
          <a:extLst/>
        </p:spPr>
      </p:pic>
      <p:sp>
        <p:nvSpPr>
          <p:cNvPr id="4" name="Rectangle 3"/>
          <p:cNvSpPr/>
          <p:nvPr/>
        </p:nvSpPr>
        <p:spPr>
          <a:xfrm>
            <a:off x="457200" y="4883914"/>
            <a:ext cx="3657600" cy="1323439"/>
          </a:xfrm>
          <a:prstGeom prst="rect">
            <a:avLst/>
          </a:prstGeom>
          <a:solidFill>
            <a:schemeClr val="bg2"/>
          </a:solidFill>
        </p:spPr>
        <p:txBody>
          <a:bodyPr wrap="square">
            <a:spAutoFit/>
          </a:bodyPr>
          <a:lstStyle/>
          <a:p>
            <a:r>
              <a:rPr lang="en-US" sz="2000" dirty="0" smtClean="0">
                <a:latin typeface="Lucida Sans" panose="020B0602030504020204" pitchFamily="34" charset="0"/>
              </a:rPr>
              <a:t>Nonprofit</a:t>
            </a:r>
            <a:endParaRPr lang="en-US" sz="2000" dirty="0">
              <a:latin typeface="Lucida Sans" panose="020B0602030504020204" pitchFamily="34" charset="0"/>
            </a:endParaRPr>
          </a:p>
          <a:p>
            <a:r>
              <a:rPr lang="en-US" sz="2000" dirty="0">
                <a:latin typeface="Lucida Sans" panose="020B0602030504020204" pitchFamily="34" charset="0"/>
              </a:rPr>
              <a:t>One of the world’s largest</a:t>
            </a:r>
          </a:p>
          <a:p>
            <a:r>
              <a:rPr lang="en-US" sz="2000" dirty="0" smtClean="0">
                <a:latin typeface="Lucida Sans" panose="020B0602030504020204" pitchFamily="34" charset="0"/>
              </a:rPr>
              <a:t>About 4 </a:t>
            </a:r>
            <a:r>
              <a:rPr lang="en-US" sz="2000" dirty="0" err="1" smtClean="0">
                <a:latin typeface="Lucida Sans" panose="020B0602030504020204" pitchFamily="34" charset="0"/>
              </a:rPr>
              <a:t>Tbps</a:t>
            </a:r>
            <a:r>
              <a:rPr lang="en-US" sz="2000" dirty="0" smtClean="0">
                <a:latin typeface="Lucida Sans" panose="020B0602030504020204" pitchFamily="34" charset="0"/>
              </a:rPr>
              <a:t> of bandwidth</a:t>
            </a:r>
            <a:endParaRPr lang="en-US" sz="2000" dirty="0">
              <a:latin typeface="Lucida Sans" panose="020B0602030504020204" pitchFamily="34" charset="0"/>
            </a:endParaRPr>
          </a:p>
          <a:p>
            <a:r>
              <a:rPr lang="en-US" sz="2000" dirty="0">
                <a:latin typeface="Lucida Sans" panose="020B0602030504020204" pitchFamily="34" charset="0"/>
              </a:rPr>
              <a:t>About 400 members</a:t>
            </a:r>
          </a:p>
        </p:txBody>
      </p:sp>
    </p:spTree>
    <p:extLst>
      <p:ext uri="{BB962C8B-B14F-4D97-AF65-F5344CB8AC3E}">
        <p14:creationId xmlns:p14="http://schemas.microsoft.com/office/powerpoint/2010/main" val="1356366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eaprx.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463" y="2230258"/>
            <a:ext cx="2709074" cy="667992"/>
          </a:xfrm>
          <a:prstGeom prst="rect">
            <a:avLst/>
          </a:prstGeom>
        </p:spPr>
      </p:pic>
      <p:sp>
        <p:nvSpPr>
          <p:cNvPr id="2" name="Title 1"/>
          <p:cNvSpPr>
            <a:spLocks noGrp="1"/>
          </p:cNvSpPr>
          <p:nvPr>
            <p:ph type="title"/>
          </p:nvPr>
        </p:nvSpPr>
        <p:spPr/>
        <p:txBody>
          <a:bodyPr>
            <a:normAutofit/>
          </a:bodyPr>
          <a:lstStyle/>
          <a:p>
            <a:r>
              <a:rPr lang="en-US" dirty="0"/>
              <a:t>Domain Abuse in Practice</a:t>
            </a:r>
          </a:p>
        </p:txBody>
      </p:sp>
      <p:pic>
        <p:nvPicPr>
          <p:cNvPr id="6" name="Picture 5" descr="registration.jpg"/>
          <p:cNvPicPr>
            <a:picLocks noChangeAspect="1"/>
          </p:cNvPicPr>
          <p:nvPr/>
        </p:nvPicPr>
        <p:blipFill rotWithShape="1">
          <a:blip r:embed="rId3">
            <a:extLst>
              <a:ext uri="{28A0092B-C50C-407E-A947-70E740481C1C}">
                <a14:useLocalDpi xmlns:a14="http://schemas.microsoft.com/office/drawing/2010/main" val="0"/>
              </a:ext>
            </a:extLst>
          </a:blip>
          <a:srcRect l="7370" t="16036" r="34660"/>
          <a:stretch/>
        </p:blipFill>
        <p:spPr>
          <a:xfrm>
            <a:off x="457200" y="2230260"/>
            <a:ext cx="1968989" cy="1843309"/>
          </a:xfrm>
          <a:prstGeom prst="rect">
            <a:avLst/>
          </a:prstGeom>
          <a:ln w="12700" cmpd="sng">
            <a:solidFill>
              <a:schemeClr val="tx1"/>
            </a:solidFill>
          </a:ln>
        </p:spPr>
      </p:pic>
      <p:pic>
        <p:nvPicPr>
          <p:cNvPr id="7" name="Picture 6" descr="detec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811" y="2230260"/>
            <a:ext cx="1968989" cy="1843309"/>
          </a:xfrm>
          <a:prstGeom prst="rect">
            <a:avLst/>
          </a:prstGeom>
          <a:ln>
            <a:solidFill>
              <a:srgbClr val="000000"/>
            </a:solidFill>
          </a:ln>
        </p:spPr>
      </p:pic>
      <p:sp>
        <p:nvSpPr>
          <p:cNvPr id="10" name="Rectangle 9"/>
          <p:cNvSpPr/>
          <p:nvPr/>
        </p:nvSpPr>
        <p:spPr>
          <a:xfrm>
            <a:off x="3216061" y="2230260"/>
            <a:ext cx="2711878" cy="1843309"/>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noFill/>
            </a:endParaRPr>
          </a:p>
        </p:txBody>
      </p:sp>
      <p:sp>
        <p:nvSpPr>
          <p:cNvPr id="11" name="TextBox 10"/>
          <p:cNvSpPr txBox="1"/>
          <p:nvPr/>
        </p:nvSpPr>
        <p:spPr>
          <a:xfrm>
            <a:off x="2974250" y="4182225"/>
            <a:ext cx="3195506" cy="584776"/>
          </a:xfrm>
          <a:prstGeom prst="rect">
            <a:avLst/>
          </a:prstGeom>
          <a:noFill/>
        </p:spPr>
        <p:txBody>
          <a:bodyPr wrap="none" tIns="0" bIns="91440" rtlCol="0">
            <a:spAutoFit/>
          </a:bodyPr>
          <a:lstStyle/>
          <a:p>
            <a:pPr algn="ctr"/>
            <a:r>
              <a:rPr lang="en-US" sz="3200" dirty="0" smtClean="0"/>
              <a:t>Detection Latency</a:t>
            </a:r>
            <a:endParaRPr lang="en-US" sz="3200" dirty="0"/>
          </a:p>
        </p:txBody>
      </p:sp>
      <p:cxnSp>
        <p:nvCxnSpPr>
          <p:cNvPr id="13" name="Straight Connector 12"/>
          <p:cNvCxnSpPr/>
          <p:nvPr/>
        </p:nvCxnSpPr>
        <p:spPr>
          <a:xfrm flipH="1">
            <a:off x="8684438" y="4277472"/>
            <a:ext cx="0" cy="3657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457200" y="4277472"/>
            <a:ext cx="0" cy="36576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1" idx="3"/>
          </p:cNvCxnSpPr>
          <p:nvPr/>
        </p:nvCxnSpPr>
        <p:spPr>
          <a:xfrm>
            <a:off x="6169756" y="4474613"/>
            <a:ext cx="2514682" cy="0"/>
          </a:xfrm>
          <a:prstGeom prst="straightConnector1">
            <a:avLst/>
          </a:prstGeom>
          <a:ln>
            <a:solidFill>
              <a:schemeClr val="tx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1" idx="1"/>
          </p:cNvCxnSpPr>
          <p:nvPr/>
        </p:nvCxnSpPr>
        <p:spPr>
          <a:xfrm flipH="1" flipV="1">
            <a:off x="457208" y="4463895"/>
            <a:ext cx="2517042" cy="10718"/>
          </a:xfrm>
          <a:prstGeom prst="straightConnector1">
            <a:avLst/>
          </a:prstGeom>
          <a:ln>
            <a:solidFill>
              <a:schemeClr val="tx1"/>
            </a:solidFill>
            <a:tailEnd type="none" w="lg" len="lg"/>
          </a:ln>
          <a:effectLst/>
        </p:spPr>
        <p:style>
          <a:lnRef idx="2">
            <a:schemeClr val="accent1"/>
          </a:lnRef>
          <a:fillRef idx="0">
            <a:schemeClr val="accent1"/>
          </a:fillRef>
          <a:effectRef idx="1">
            <a:schemeClr val="accent1"/>
          </a:effectRef>
          <a:fontRef idx="minor">
            <a:schemeClr val="tx1"/>
          </a:fontRef>
        </p:style>
      </p:cxnSp>
      <p:pic>
        <p:nvPicPr>
          <p:cNvPr id="15" name="Picture 14" descr="pil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7083" y="2896636"/>
            <a:ext cx="1629834" cy="1166350"/>
          </a:xfrm>
          <a:prstGeom prst="rect">
            <a:avLst/>
          </a:prstGeom>
        </p:spPr>
      </p:pic>
      <p:sp>
        <p:nvSpPr>
          <p:cNvPr id="18" name="TextBox 17"/>
          <p:cNvSpPr txBox="1"/>
          <p:nvPr/>
        </p:nvSpPr>
        <p:spPr>
          <a:xfrm>
            <a:off x="343078" y="1688137"/>
            <a:ext cx="2197236" cy="584776"/>
          </a:xfrm>
          <a:prstGeom prst="rect">
            <a:avLst/>
          </a:prstGeom>
          <a:noFill/>
        </p:spPr>
        <p:txBody>
          <a:bodyPr wrap="none" tIns="45720" bIns="45720" rtlCol="0">
            <a:spAutoFit/>
          </a:bodyPr>
          <a:lstStyle/>
          <a:p>
            <a:pPr algn="ctr"/>
            <a:r>
              <a:rPr lang="en-US" sz="3200" dirty="0" smtClean="0"/>
              <a:t>Registration</a:t>
            </a:r>
            <a:endParaRPr lang="en-US" sz="3200" dirty="0"/>
          </a:p>
        </p:txBody>
      </p:sp>
      <p:sp>
        <p:nvSpPr>
          <p:cNvPr id="19" name="TextBox 18"/>
          <p:cNvSpPr txBox="1"/>
          <p:nvPr/>
        </p:nvSpPr>
        <p:spPr>
          <a:xfrm>
            <a:off x="4148237" y="1688137"/>
            <a:ext cx="812642" cy="584776"/>
          </a:xfrm>
          <a:prstGeom prst="rect">
            <a:avLst/>
          </a:prstGeom>
          <a:noFill/>
        </p:spPr>
        <p:txBody>
          <a:bodyPr wrap="none" tIns="45720" bIns="45720" rtlCol="0">
            <a:spAutoFit/>
          </a:bodyPr>
          <a:lstStyle/>
          <a:p>
            <a:pPr algn="ctr"/>
            <a:r>
              <a:rPr lang="en-US" sz="3200" dirty="0" smtClean="0"/>
              <a:t>Use</a:t>
            </a:r>
            <a:endParaRPr lang="en-US" sz="3200" dirty="0"/>
          </a:p>
        </p:txBody>
      </p:sp>
      <p:sp>
        <p:nvSpPr>
          <p:cNvPr id="20" name="TextBox 19"/>
          <p:cNvSpPr txBox="1"/>
          <p:nvPr/>
        </p:nvSpPr>
        <p:spPr>
          <a:xfrm>
            <a:off x="6793744" y="1688137"/>
            <a:ext cx="1817124" cy="584776"/>
          </a:xfrm>
          <a:prstGeom prst="rect">
            <a:avLst/>
          </a:prstGeom>
          <a:noFill/>
        </p:spPr>
        <p:txBody>
          <a:bodyPr wrap="none" tIns="45720" bIns="45720" rtlCol="0">
            <a:spAutoFit/>
          </a:bodyPr>
          <a:lstStyle/>
          <a:p>
            <a:pPr algn="ctr"/>
            <a:r>
              <a:rPr lang="en-US" sz="3200" dirty="0" smtClean="0"/>
              <a:t>Detection</a:t>
            </a:r>
            <a:endParaRPr lang="en-US" sz="3200" dirty="0"/>
          </a:p>
        </p:txBody>
      </p:sp>
      <p:sp>
        <p:nvSpPr>
          <p:cNvPr id="21" name="Content Placeholder 4"/>
          <p:cNvSpPr>
            <a:spLocks noGrp="1"/>
          </p:cNvSpPr>
          <p:nvPr>
            <p:ph idx="1"/>
          </p:nvPr>
        </p:nvSpPr>
        <p:spPr>
          <a:xfrm>
            <a:off x="457200" y="5069417"/>
            <a:ext cx="8229600" cy="1056746"/>
          </a:xfrm>
        </p:spPr>
        <p:txBody>
          <a:bodyPr>
            <a:normAutofit/>
          </a:bodyPr>
          <a:lstStyle/>
          <a:p>
            <a:r>
              <a:rPr lang="en-US" dirty="0" smtClean="0"/>
              <a:t>Detection latency can be weeks for blacklists</a:t>
            </a:r>
          </a:p>
        </p:txBody>
      </p:sp>
    </p:spTree>
    <p:extLst>
      <p:ext uri="{BB962C8B-B14F-4D97-AF65-F5344CB8AC3E}">
        <p14:creationId xmlns:p14="http://schemas.microsoft.com/office/powerpoint/2010/main" val="389683226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598" y="935513"/>
            <a:ext cx="7776294" cy="5832220"/>
          </a:xfrm>
          <a:prstGeom prst="rect">
            <a:avLst/>
          </a:prstGeom>
        </p:spPr>
      </p:pic>
      <p:sp>
        <p:nvSpPr>
          <p:cNvPr id="2" name="Title 1"/>
          <p:cNvSpPr>
            <a:spLocks noGrp="1"/>
          </p:cNvSpPr>
          <p:nvPr>
            <p:ph type="title"/>
          </p:nvPr>
        </p:nvSpPr>
        <p:spPr/>
        <p:txBody>
          <a:bodyPr/>
          <a:lstStyle/>
          <a:p>
            <a:r>
              <a:rPr lang="en-US" dirty="0" smtClean="0"/>
              <a:t>Batch </a:t>
            </a:r>
            <a:r>
              <a:rPr lang="en-US" dirty="0" smtClean="0"/>
              <a:t>Registration</a:t>
            </a:r>
            <a:endParaRPr lang="en-US" dirty="0"/>
          </a:p>
        </p:txBody>
      </p:sp>
      <p:sp>
        <p:nvSpPr>
          <p:cNvPr id="8" name="TextBox 7"/>
          <p:cNvSpPr txBox="1"/>
          <p:nvPr/>
        </p:nvSpPr>
        <p:spPr>
          <a:xfrm>
            <a:off x="4151018" y="1566999"/>
            <a:ext cx="1780656" cy="584776"/>
          </a:xfrm>
          <a:prstGeom prst="rect">
            <a:avLst/>
          </a:prstGeom>
          <a:noFill/>
          <a:ln w="28575" cmpd="sng">
            <a:solidFill>
              <a:srgbClr val="FB0006"/>
            </a:solidFill>
          </a:ln>
        </p:spPr>
        <p:txBody>
          <a:bodyPr wrap="none" rtlCol="0">
            <a:spAutoFit/>
          </a:bodyPr>
          <a:lstStyle/>
          <a:p>
            <a:pPr algn="r"/>
            <a:r>
              <a:rPr lang="en-US" sz="3200" dirty="0" smtClean="0">
                <a:solidFill>
                  <a:srgbClr val="FB0006"/>
                </a:solidFill>
              </a:rPr>
              <a:t>Malicious</a:t>
            </a:r>
            <a:endParaRPr lang="en-US" sz="3200" dirty="0">
              <a:solidFill>
                <a:srgbClr val="FB0006"/>
              </a:solidFill>
            </a:endParaRPr>
          </a:p>
        </p:txBody>
      </p:sp>
      <p:sp>
        <p:nvSpPr>
          <p:cNvPr id="9" name="TextBox 8"/>
          <p:cNvSpPr txBox="1"/>
          <p:nvPr/>
        </p:nvSpPr>
        <p:spPr>
          <a:xfrm>
            <a:off x="6326144" y="1566999"/>
            <a:ext cx="1330613" cy="584776"/>
          </a:xfrm>
          <a:prstGeom prst="rect">
            <a:avLst/>
          </a:prstGeom>
          <a:noFill/>
          <a:ln w="28575" cmpd="sng">
            <a:solidFill>
              <a:srgbClr val="6EA1FF"/>
            </a:solidFill>
          </a:ln>
        </p:spPr>
        <p:txBody>
          <a:bodyPr wrap="none" rtlCol="0">
            <a:spAutoFit/>
          </a:bodyPr>
          <a:lstStyle/>
          <a:p>
            <a:pPr algn="r"/>
            <a:r>
              <a:rPr lang="en-US" sz="3200" dirty="0" smtClean="0">
                <a:solidFill>
                  <a:srgbClr val="6EA1FF"/>
                </a:solidFill>
              </a:rPr>
              <a:t>Benign</a:t>
            </a:r>
            <a:endParaRPr lang="en-US" sz="3200" dirty="0">
              <a:solidFill>
                <a:srgbClr val="6EA1FF"/>
              </a:solidFill>
            </a:endParaRPr>
          </a:p>
        </p:txBody>
      </p:sp>
    </p:spTree>
    <p:extLst>
      <p:ext uri="{BB962C8B-B14F-4D97-AF65-F5344CB8AC3E}">
        <p14:creationId xmlns:p14="http://schemas.microsoft.com/office/powerpoint/2010/main" val="279842357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624154" y="2046865"/>
            <a:ext cx="5895692" cy="4421769"/>
            <a:chOff x="1955935" y="2241378"/>
            <a:chExt cx="5895692" cy="442176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5935" y="2241378"/>
              <a:ext cx="5895692" cy="4421769"/>
            </a:xfrm>
            <a:prstGeom prst="rect">
              <a:avLst/>
            </a:prstGeom>
          </p:spPr>
        </p:pic>
        <p:sp>
          <p:nvSpPr>
            <p:cNvPr id="5" name="TextBox 4"/>
            <p:cNvSpPr txBox="1"/>
            <p:nvPr/>
          </p:nvSpPr>
          <p:spPr>
            <a:xfrm>
              <a:off x="5361216" y="2732326"/>
              <a:ext cx="1780656" cy="584776"/>
            </a:xfrm>
            <a:prstGeom prst="rect">
              <a:avLst/>
            </a:prstGeom>
            <a:noFill/>
            <a:ln w="28575" cmpd="sng">
              <a:solidFill>
                <a:srgbClr val="FB0006"/>
              </a:solidFill>
            </a:ln>
          </p:spPr>
          <p:txBody>
            <a:bodyPr wrap="none" rtlCol="0">
              <a:spAutoFit/>
            </a:bodyPr>
            <a:lstStyle/>
            <a:p>
              <a:pPr algn="r"/>
              <a:r>
                <a:rPr lang="en-US" sz="3200" dirty="0" smtClean="0">
                  <a:solidFill>
                    <a:srgbClr val="FB0006"/>
                  </a:solidFill>
                </a:rPr>
                <a:t>Malicious</a:t>
              </a:r>
              <a:endParaRPr lang="en-US" sz="3200" dirty="0">
                <a:solidFill>
                  <a:srgbClr val="FB0006"/>
                </a:solidFill>
              </a:endParaRPr>
            </a:p>
          </p:txBody>
        </p:sp>
        <p:sp>
          <p:nvSpPr>
            <p:cNvPr id="6" name="TextBox 5"/>
            <p:cNvSpPr txBox="1"/>
            <p:nvPr/>
          </p:nvSpPr>
          <p:spPr>
            <a:xfrm>
              <a:off x="5811259" y="3497279"/>
              <a:ext cx="1330613" cy="584776"/>
            </a:xfrm>
            <a:prstGeom prst="rect">
              <a:avLst/>
            </a:prstGeom>
            <a:noFill/>
            <a:ln w="28575" cmpd="sng">
              <a:solidFill>
                <a:srgbClr val="6EA1FF"/>
              </a:solidFill>
            </a:ln>
          </p:spPr>
          <p:txBody>
            <a:bodyPr wrap="none" rtlCol="0">
              <a:spAutoFit/>
            </a:bodyPr>
            <a:lstStyle/>
            <a:p>
              <a:pPr algn="r"/>
              <a:r>
                <a:rPr lang="en-US" sz="3200" dirty="0" smtClean="0">
                  <a:solidFill>
                    <a:srgbClr val="6EA1FF"/>
                  </a:solidFill>
                </a:rPr>
                <a:t>Benign</a:t>
              </a:r>
              <a:endParaRPr lang="en-US" sz="3200" dirty="0">
                <a:solidFill>
                  <a:srgbClr val="6EA1FF"/>
                </a:solidFill>
              </a:endParaRPr>
            </a:p>
          </p:txBody>
        </p:sp>
      </p:grpSp>
      <p:sp>
        <p:nvSpPr>
          <p:cNvPr id="2" name="Title 1"/>
          <p:cNvSpPr>
            <a:spLocks noGrp="1"/>
          </p:cNvSpPr>
          <p:nvPr>
            <p:ph type="title"/>
          </p:nvPr>
        </p:nvSpPr>
        <p:spPr/>
        <p:txBody>
          <a:bodyPr/>
          <a:lstStyle/>
          <a:p>
            <a:r>
              <a:rPr lang="en-US" dirty="0" smtClean="0"/>
              <a:t>Domain </a:t>
            </a:r>
            <a:r>
              <a:rPr lang="en-US" dirty="0" smtClean="0"/>
              <a:t>Reuse</a:t>
            </a:r>
            <a:endParaRPr lang="en-US" dirty="0"/>
          </a:p>
        </p:txBody>
      </p:sp>
      <p:sp>
        <p:nvSpPr>
          <p:cNvPr id="3" name="Content Placeholder 2"/>
          <p:cNvSpPr>
            <a:spLocks noGrp="1"/>
          </p:cNvSpPr>
          <p:nvPr>
            <p:ph idx="1"/>
          </p:nvPr>
        </p:nvSpPr>
        <p:spPr/>
        <p:txBody>
          <a:bodyPr/>
          <a:lstStyle/>
          <a:p>
            <a:r>
              <a:rPr lang="en-US" dirty="0"/>
              <a:t>Some spammers favor used domains</a:t>
            </a:r>
            <a:endParaRPr lang="en-US" dirty="0" smtClean="0"/>
          </a:p>
          <a:p>
            <a:pPr marL="0" indent="0">
              <a:buNone/>
            </a:pPr>
            <a:endParaRPr lang="en-US" dirty="0" smtClean="0"/>
          </a:p>
        </p:txBody>
      </p:sp>
      <p:sp>
        <p:nvSpPr>
          <p:cNvPr id="8" name="Rectangle 7"/>
          <p:cNvSpPr/>
          <p:nvPr/>
        </p:nvSpPr>
        <p:spPr>
          <a:xfrm>
            <a:off x="2951140" y="2482898"/>
            <a:ext cx="329693" cy="3546995"/>
          </a:xfrm>
          <a:prstGeom prst="rect">
            <a:avLst/>
          </a:prstGeom>
          <a:solidFill>
            <a:schemeClr val="accent6">
              <a:alpha val="36000"/>
            </a:schemeClr>
          </a:solidFill>
          <a:ln w="571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H="1">
            <a:off x="4152981" y="5366262"/>
            <a:ext cx="205933" cy="663631"/>
          </a:xfrm>
          <a:prstGeom prst="rect">
            <a:avLst/>
          </a:prstGeom>
          <a:solidFill>
            <a:schemeClr val="accent6">
              <a:alpha val="36000"/>
            </a:schemeClr>
          </a:solidFill>
          <a:ln w="571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H="1">
            <a:off x="4442670" y="4877914"/>
            <a:ext cx="205933" cy="1151979"/>
          </a:xfrm>
          <a:prstGeom prst="rect">
            <a:avLst/>
          </a:prstGeom>
          <a:solidFill>
            <a:schemeClr val="accent6">
              <a:alpha val="36000"/>
            </a:schemeClr>
          </a:solidFill>
          <a:ln w="571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4761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a:t>
            </a:r>
            <a:r>
              <a:rPr lang="en-US" dirty="0" smtClean="0"/>
              <a:t>Reuse</a:t>
            </a:r>
            <a:endParaRPr lang="en-US" dirty="0"/>
          </a:p>
        </p:txBody>
      </p:sp>
      <p:sp>
        <p:nvSpPr>
          <p:cNvPr id="3" name="Content Placeholder 2"/>
          <p:cNvSpPr>
            <a:spLocks noGrp="1"/>
          </p:cNvSpPr>
          <p:nvPr>
            <p:ph idx="1"/>
          </p:nvPr>
        </p:nvSpPr>
        <p:spPr/>
        <p:txBody>
          <a:bodyPr/>
          <a:lstStyle/>
          <a:p>
            <a:r>
              <a:rPr lang="en-US" dirty="0"/>
              <a:t>Some spammers favor used domains</a:t>
            </a:r>
            <a:endParaRPr lang="en-US" dirty="0" smtClean="0"/>
          </a:p>
          <a:p>
            <a:r>
              <a:rPr lang="en-US" dirty="0" smtClean="0"/>
              <a:t>Registration batches share reuse properties</a:t>
            </a:r>
          </a:p>
          <a:p>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757207276"/>
              </p:ext>
            </p:extLst>
          </p:nvPr>
        </p:nvGraphicFramePr>
        <p:xfrm>
          <a:off x="731134" y="2879023"/>
          <a:ext cx="7681732" cy="3352799"/>
        </p:xfrm>
        <a:graphic>
          <a:graphicData uri="http://schemas.openxmlformats.org/drawingml/2006/table">
            <a:tbl>
              <a:tblPr firstRow="1" bandRow="1">
                <a:tableStyleId>{2D5ABB26-0587-4C30-8999-92F81FD0307C}</a:tableStyleId>
              </a:tblPr>
              <a:tblGrid>
                <a:gridCol w="2019073"/>
                <a:gridCol w="2548759"/>
                <a:gridCol w="3113900"/>
              </a:tblGrid>
              <a:tr h="370840">
                <a:tc>
                  <a:txBody>
                    <a:bodyPr/>
                    <a:lstStyle/>
                    <a:p>
                      <a:pPr algn="l"/>
                      <a:r>
                        <a:rPr lang="en-US" sz="2800" dirty="0" smtClean="0"/>
                        <a:t>Time</a:t>
                      </a:r>
                      <a:r>
                        <a:rPr lang="en-US" sz="2800" baseline="0" dirty="0" smtClean="0"/>
                        <a:t> Range</a:t>
                      </a:r>
                      <a:endParaRPr lang="en-US" sz="2800" dirty="0"/>
                    </a:p>
                  </a:txBody>
                  <a:tcPr anchor="ctr">
                    <a:lnL w="38100" cap="flat" cmpd="sng" algn="ctr">
                      <a:noFill/>
                      <a:prstDash val="solid"/>
                      <a:round/>
                      <a:headEnd type="none" w="med" len="med"/>
                      <a:tailEnd type="none" w="med" len="med"/>
                    </a:lnL>
                    <a:lnR>
                      <a:noFill/>
                    </a:lnR>
                    <a:lnT w="38100" cap="flat" cmpd="sng" algn="ctr">
                      <a:noFill/>
                      <a:prstDash val="solid"/>
                      <a:round/>
                      <a:headEnd type="none" w="med" len="med"/>
                      <a:tailEnd type="none" w="med" len="med"/>
                    </a:lnT>
                    <a:lnB w="381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New Domains*</a:t>
                      </a:r>
                      <a:endParaRPr lang="en-US" sz="2800" dirty="0"/>
                    </a:p>
                  </a:txBody>
                  <a:tcPr>
                    <a:lnL>
                      <a:noFill/>
                    </a:lnL>
                    <a:lnR>
                      <a:noFill/>
                    </a:lnR>
                    <a:lnT w="38100" cap="flat" cmpd="sng" algn="ctr">
                      <a:noFill/>
                      <a:prstDash val="solid"/>
                      <a:round/>
                      <a:headEnd type="none" w="med" len="med"/>
                      <a:tailEnd type="none" w="med" len="med"/>
                    </a:lnT>
                    <a:lnB w="381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800" dirty="0" smtClean="0"/>
                        <a:t>Re-used</a:t>
                      </a:r>
                      <a:r>
                        <a:rPr lang="en-US" sz="2800" baseline="0" dirty="0" smtClean="0"/>
                        <a:t> Domains*</a:t>
                      </a:r>
                      <a:endParaRPr lang="en-US" sz="2800" dirty="0"/>
                    </a:p>
                  </a:txBody>
                  <a:tcPr>
                    <a:lnL>
                      <a:noFill/>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r>
                        <a:rPr lang="en-US" sz="2600" dirty="0" smtClean="0"/>
                        <a:t>10:15-10:20</a:t>
                      </a:r>
                      <a:endParaRPr lang="en-US" sz="2600" dirty="0"/>
                    </a:p>
                  </a:txBody>
                  <a:tcPr>
                    <a:lnL w="38100" cap="flat" cmpd="sng" algn="ctr">
                      <a:no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2600" dirty="0" smtClean="0"/>
                        <a:t>0</a:t>
                      </a:r>
                      <a:endParaRPr lang="en-US" sz="2600" dirty="0"/>
                    </a:p>
                  </a:txBody>
                  <a:tcPr>
                    <a:lnL>
                      <a:noFill/>
                    </a:lnL>
                    <a:lnR>
                      <a:noFill/>
                    </a:lnR>
                    <a:lnT w="381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2600" b="1" dirty="0" smtClean="0"/>
                        <a:t>348</a:t>
                      </a:r>
                      <a:endParaRPr lang="en-US" sz="2600" b="1" dirty="0"/>
                    </a:p>
                  </a:txBody>
                  <a:tcPr>
                    <a:lnL>
                      <a:noFill/>
                    </a:lnL>
                    <a:lnR w="38100" cap="flat" cmpd="sng" algn="ctr">
                      <a:noFill/>
                      <a:prstDash val="solid"/>
                      <a:round/>
                      <a:headEnd type="none" w="med" len="med"/>
                      <a:tailEnd type="none" w="med" len="med"/>
                    </a:lnR>
                    <a:lnT w="38100" cap="flat" cmpd="sng" algn="ctr">
                      <a:solidFill>
                        <a:scrgbClr r="0" g="0" b="0"/>
                      </a:solidFill>
                      <a:prstDash val="solid"/>
                      <a:round/>
                      <a:headEnd type="none" w="med" len="med"/>
                      <a:tailEnd type="none" w="med" len="med"/>
                    </a:lnT>
                    <a:lnB>
                      <a:noFill/>
                    </a:lnB>
                    <a:lnTlToBr w="12700" cmpd="sng">
                      <a:noFill/>
                      <a:prstDash val="solid"/>
                    </a:lnTlToBr>
                    <a:lnBlToTr w="12700" cmpd="sng">
                      <a:noFill/>
                      <a:prstDash val="solid"/>
                    </a:lnBlToTr>
                    <a:solidFill>
                      <a:schemeClr val="accent1">
                        <a:lumMod val="60000"/>
                        <a:lumOff val="40000"/>
                      </a:schemeClr>
                    </a:solidFill>
                  </a:tcPr>
                </a:tc>
              </a:tr>
              <a:tr h="370840">
                <a:tc>
                  <a:txBody>
                    <a:bodyPr/>
                    <a:lstStyle/>
                    <a:p>
                      <a:r>
                        <a:rPr lang="en-US" sz="2600" dirty="0" smtClean="0"/>
                        <a:t>10:20-10:25</a:t>
                      </a:r>
                      <a:endParaRPr lang="en-US" sz="2600" dirty="0"/>
                    </a:p>
                  </a:txBody>
                  <a:tcPr>
                    <a:lnL w="381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2600" dirty="0" smtClean="0"/>
                        <a:t>0</a:t>
                      </a:r>
                      <a:endParaRPr lang="en-US" sz="2600" dirty="0"/>
                    </a:p>
                  </a:txBody>
                  <a:tcPr>
                    <a:lnL>
                      <a:noFill/>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2600" b="1" dirty="0" smtClean="0"/>
                        <a:t>366</a:t>
                      </a:r>
                      <a:endParaRPr lang="en-US" sz="2600" b="1" dirty="0"/>
                    </a:p>
                  </a:txBody>
                  <a:tcPr>
                    <a:lnL>
                      <a:noFill/>
                    </a:lnL>
                    <a:lnR w="381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1">
                        <a:lumMod val="60000"/>
                        <a:lumOff val="40000"/>
                      </a:schemeClr>
                    </a:solidFill>
                  </a:tcPr>
                </a:tc>
              </a:tr>
              <a:tr h="370840">
                <a:tc>
                  <a:txBody>
                    <a:bodyPr/>
                    <a:lstStyle/>
                    <a:p>
                      <a:r>
                        <a:rPr lang="en-US" sz="2600" dirty="0" smtClean="0"/>
                        <a:t>10:25-10:30</a:t>
                      </a:r>
                      <a:endParaRPr lang="en-US" sz="2600" dirty="0"/>
                    </a:p>
                  </a:txBody>
                  <a:tcPr>
                    <a:lnL w="381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2600" dirty="0" smtClean="0"/>
                        <a:t>0</a:t>
                      </a:r>
                      <a:endParaRPr lang="en-US" sz="2600" dirty="0"/>
                    </a:p>
                  </a:txBody>
                  <a:tcPr>
                    <a:lnL>
                      <a:noFill/>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2600" b="1" dirty="0" smtClean="0"/>
                        <a:t>348</a:t>
                      </a:r>
                      <a:endParaRPr lang="en-US" sz="2600" b="1" dirty="0"/>
                    </a:p>
                  </a:txBody>
                  <a:tcPr>
                    <a:lnL>
                      <a:noFill/>
                    </a:lnL>
                    <a:lnR w="381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1">
                        <a:lumMod val="60000"/>
                        <a:lumOff val="40000"/>
                      </a:schemeClr>
                    </a:solidFill>
                  </a:tcPr>
                </a:tc>
              </a:tr>
              <a:tr h="166867">
                <a:tc>
                  <a:txBody>
                    <a:bodyPr/>
                    <a:lstStyle/>
                    <a:p>
                      <a:endParaRPr lang="en-US" sz="700" dirty="0"/>
                    </a:p>
                  </a:txBody>
                  <a:tcPr>
                    <a:lnL w="381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pPr algn="ctr"/>
                      <a:endParaRPr lang="en-US" sz="700" dirty="0"/>
                    </a:p>
                  </a:txBody>
                  <a:tcPr>
                    <a:lnL>
                      <a:noFill/>
                    </a:lnL>
                    <a:lnR>
                      <a:noFill/>
                    </a:lnR>
                    <a:lnT>
                      <a:noFill/>
                    </a:lnT>
                    <a:lnB>
                      <a:noFill/>
                    </a:lnB>
                    <a:lnTlToBr w="12700" cmpd="sng">
                      <a:noFill/>
                      <a:prstDash val="solid"/>
                    </a:lnTlToBr>
                    <a:lnBlToTr w="12700" cmpd="sng">
                      <a:noFill/>
                      <a:prstDash val="solid"/>
                    </a:lnBlToTr>
                    <a:noFill/>
                  </a:tcPr>
                </a:tc>
                <a:tc>
                  <a:txBody>
                    <a:bodyPr/>
                    <a:lstStyle/>
                    <a:p>
                      <a:pPr algn="ctr"/>
                      <a:endParaRPr lang="en-US" sz="700" b="1" dirty="0"/>
                    </a:p>
                  </a:txBody>
                  <a:tcPr>
                    <a:lnL>
                      <a:noFill/>
                    </a:lnL>
                    <a:lnR w="381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r>
              <a:tr h="370840">
                <a:tc>
                  <a:txBody>
                    <a:bodyPr/>
                    <a:lstStyle/>
                    <a:p>
                      <a:r>
                        <a:rPr lang="en-US" sz="2600" dirty="0" smtClean="0"/>
                        <a:t>12:35-12:40</a:t>
                      </a:r>
                      <a:endParaRPr lang="en-US" sz="2600" dirty="0"/>
                    </a:p>
                  </a:txBody>
                  <a:tcPr>
                    <a:lnL w="381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2600" b="1" dirty="0" smtClean="0"/>
                        <a:t>52</a:t>
                      </a:r>
                      <a:endParaRPr lang="en-US" sz="2600" b="1" dirty="0"/>
                    </a:p>
                  </a:txBody>
                  <a:tcPr>
                    <a:lnL>
                      <a:noFill/>
                    </a:lnL>
                    <a:lnR>
                      <a:noFill/>
                    </a:lnR>
                    <a:lnT>
                      <a:noFill/>
                    </a:lnT>
                    <a:lnB>
                      <a:noFill/>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2600" dirty="0" smtClean="0"/>
                        <a:t>7</a:t>
                      </a:r>
                      <a:endParaRPr lang="en-US" sz="2600" dirty="0"/>
                    </a:p>
                  </a:txBody>
                  <a:tcPr>
                    <a:lnL>
                      <a:noFill/>
                    </a:lnL>
                    <a:lnR w="381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chemeClr val="accent1">
                        <a:lumMod val="60000"/>
                        <a:lumOff val="40000"/>
                      </a:schemeClr>
                    </a:solidFill>
                  </a:tcPr>
                </a:tc>
              </a:tr>
              <a:tr h="190151">
                <a:tc>
                  <a:txBody>
                    <a:bodyPr/>
                    <a:lstStyle/>
                    <a:p>
                      <a:pPr algn="ctr"/>
                      <a:endParaRPr lang="en-US" sz="700" dirty="0"/>
                    </a:p>
                  </a:txBody>
                  <a:tcPr>
                    <a:lnL w="381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a:endParaRPr lang="en-US" sz="700" b="1" dirty="0"/>
                    </a:p>
                  </a:txBody>
                  <a:tcP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endParaRPr lang="en-US" sz="700" dirty="0"/>
                    </a:p>
                  </a:txBody>
                  <a:tcPr>
                    <a:lnL>
                      <a:noFill/>
                    </a:lnL>
                    <a:lnR w="381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solidFill>
                      <a:srgbClr val="FFFFFF"/>
                    </a:solidFill>
                  </a:tcPr>
                </a:tc>
              </a:tr>
              <a:tr h="370840">
                <a:tc>
                  <a:txBody>
                    <a:bodyPr/>
                    <a:lstStyle/>
                    <a:p>
                      <a:r>
                        <a:rPr lang="en-US" sz="2600" dirty="0" smtClean="0"/>
                        <a:t>13:10-13:15</a:t>
                      </a:r>
                      <a:endParaRPr lang="en-US" sz="2600" dirty="0"/>
                    </a:p>
                  </a:txBody>
                  <a:tcPr>
                    <a:lnL w="38100" cap="flat" cmpd="sng" algn="ctr">
                      <a:noFill/>
                      <a:prstDash val="solid"/>
                      <a:round/>
                      <a:headEnd type="none" w="med" len="med"/>
                      <a:tailEnd type="none" w="med" len="med"/>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2600" b="1" dirty="0" smtClean="0"/>
                        <a:t>118</a:t>
                      </a:r>
                      <a:endParaRPr lang="en-US" sz="2600" b="1" dirty="0"/>
                    </a:p>
                  </a:txBody>
                  <a:tcPr>
                    <a:lnL>
                      <a:noFill/>
                    </a:lnL>
                    <a:lnR>
                      <a:noFill/>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2600" dirty="0" smtClean="0"/>
                        <a:t>7</a:t>
                      </a:r>
                      <a:endParaRPr lang="en-US" sz="2600" dirty="0"/>
                    </a:p>
                  </a:txBody>
                  <a:tcPr>
                    <a:lnL>
                      <a:noFill/>
                    </a:lnL>
                    <a:lnR w="38100" cap="flat" cmpd="sng" algn="ctr">
                      <a:noFill/>
                      <a:prstDash val="solid"/>
                      <a:round/>
                      <a:headEnd type="none" w="med" len="med"/>
                      <a:tailEnd type="none" w="med" len="med"/>
                    </a:lnR>
                    <a:lnT>
                      <a:noFill/>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r>
            </a:tbl>
          </a:graphicData>
        </a:graphic>
      </p:graphicFrame>
      <p:sp>
        <p:nvSpPr>
          <p:cNvPr id="5" name="TextBox 4"/>
          <p:cNvSpPr txBox="1"/>
          <p:nvPr/>
        </p:nvSpPr>
        <p:spPr>
          <a:xfrm>
            <a:off x="5817787" y="6161194"/>
            <a:ext cx="2592740" cy="369332"/>
          </a:xfrm>
          <a:prstGeom prst="rect">
            <a:avLst/>
          </a:prstGeom>
          <a:noFill/>
        </p:spPr>
        <p:txBody>
          <a:bodyPr wrap="none" rtlCol="0">
            <a:spAutoFit/>
          </a:bodyPr>
          <a:lstStyle/>
          <a:p>
            <a:pPr algn="r"/>
            <a:r>
              <a:rPr lang="en-US" dirty="0" smtClean="0"/>
              <a:t>*Benign domains omitted</a:t>
            </a:r>
            <a:endParaRPr lang="en-US" dirty="0"/>
          </a:p>
        </p:txBody>
      </p:sp>
      <p:sp>
        <p:nvSpPr>
          <p:cNvPr id="6" name="Rectangle 5"/>
          <p:cNvSpPr/>
          <p:nvPr/>
        </p:nvSpPr>
        <p:spPr>
          <a:xfrm>
            <a:off x="741717" y="5701199"/>
            <a:ext cx="3650666" cy="583538"/>
          </a:xfrm>
          <a:prstGeom prst="rect">
            <a:avLst/>
          </a:prstGeom>
          <a:solidFill>
            <a:schemeClr val="accent6">
              <a:alpha val="36000"/>
            </a:schemeClr>
          </a:solidFill>
          <a:ln w="57150" cmpd="sng">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82895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59" y="274638"/>
            <a:ext cx="8710083" cy="1143000"/>
          </a:xfrm>
        </p:spPr>
        <p:txBody>
          <a:bodyPr>
            <a:normAutofit/>
          </a:bodyPr>
          <a:lstStyle/>
          <a:p>
            <a:r>
              <a:rPr lang="en-US" dirty="0" smtClean="0"/>
              <a:t>Common </a:t>
            </a:r>
            <a:r>
              <a:rPr lang="en-US" dirty="0" smtClean="0"/>
              <a:t>Substrings</a:t>
            </a:r>
            <a:endParaRPr lang="en-US" dirty="0"/>
          </a:p>
        </p:txBody>
      </p:sp>
      <p:sp>
        <p:nvSpPr>
          <p:cNvPr id="3" name="Content Placeholder 2"/>
          <p:cNvSpPr>
            <a:spLocks noGrp="1"/>
          </p:cNvSpPr>
          <p:nvPr>
            <p:ph idx="1"/>
          </p:nvPr>
        </p:nvSpPr>
        <p:spPr/>
        <p:txBody>
          <a:bodyPr/>
          <a:lstStyle/>
          <a:p>
            <a:r>
              <a:rPr lang="en-US" dirty="0" smtClean="0"/>
              <a:t>Registration batches contain repeated strings</a:t>
            </a:r>
          </a:p>
          <a:p>
            <a:r>
              <a:rPr lang="en-US" dirty="0" smtClean="0"/>
              <a:t>Repeated strings reflect campaign themes</a:t>
            </a:r>
          </a:p>
        </p:txBody>
      </p:sp>
      <p:graphicFrame>
        <p:nvGraphicFramePr>
          <p:cNvPr id="6" name="Table 5"/>
          <p:cNvGraphicFramePr>
            <a:graphicFrameLocks noGrp="1"/>
          </p:cNvGraphicFramePr>
          <p:nvPr>
            <p:extLst>
              <p:ext uri="{D42A27DB-BD31-4B8C-83A1-F6EECF244321}">
                <p14:modId xmlns:p14="http://schemas.microsoft.com/office/powerpoint/2010/main" val="2733554739"/>
              </p:ext>
            </p:extLst>
          </p:nvPr>
        </p:nvGraphicFramePr>
        <p:xfrm>
          <a:off x="832945" y="3206481"/>
          <a:ext cx="7478110" cy="2987039"/>
        </p:xfrm>
        <a:graphic>
          <a:graphicData uri="http://schemas.openxmlformats.org/drawingml/2006/table">
            <a:tbl>
              <a:tblPr firstRow="1" bandRow="1">
                <a:tableStyleId>{2D5ABB26-0587-4C30-8999-92F81FD0307C}</a:tableStyleId>
              </a:tblPr>
              <a:tblGrid>
                <a:gridCol w="3739055"/>
                <a:gridCol w="3739055"/>
              </a:tblGrid>
              <a:tr h="370840">
                <a:tc gridSpan="2">
                  <a:txBody>
                    <a:bodyPr/>
                    <a:lstStyle/>
                    <a:p>
                      <a:pPr algn="ctr"/>
                      <a:r>
                        <a:rPr lang="en-US" sz="2800" dirty="0" smtClean="0"/>
                        <a:t>Registration Time</a:t>
                      </a:r>
                      <a:r>
                        <a:rPr lang="en-US" sz="2800" baseline="0" dirty="0" smtClean="0"/>
                        <a:t> Range</a:t>
                      </a:r>
                      <a:r>
                        <a:rPr lang="en-US" sz="2800" dirty="0" smtClean="0"/>
                        <a:t>:</a:t>
                      </a:r>
                      <a:r>
                        <a:rPr lang="en-US" sz="2800" baseline="0" dirty="0" smtClean="0"/>
                        <a:t> 13:10 – 13:15</a:t>
                      </a:r>
                      <a:endParaRPr lang="en-US" sz="2800" dirty="0"/>
                    </a:p>
                  </a:txBody>
                  <a:tcP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r>
              <a:tr h="370840">
                <a:tc>
                  <a:txBody>
                    <a:bodyPr/>
                    <a:lstStyle/>
                    <a:p>
                      <a:r>
                        <a:rPr lang="en-US" sz="2600" b="1" dirty="0" err="1" smtClean="0">
                          <a:solidFill>
                            <a:schemeClr val="accent2">
                              <a:lumMod val="75000"/>
                            </a:schemeClr>
                          </a:solidFill>
                        </a:rPr>
                        <a:t>financils</a:t>
                      </a:r>
                      <a:r>
                        <a:rPr lang="en-US" sz="2600" dirty="0" err="1" smtClean="0">
                          <a:solidFill>
                            <a:srgbClr val="7F7F7F"/>
                          </a:solidFill>
                        </a:rPr>
                        <a:t>art.com</a:t>
                      </a:r>
                      <a:endParaRPr lang="en-US" sz="2600" dirty="0" smtClean="0">
                        <a:solidFill>
                          <a:srgbClr val="7F7F7F"/>
                        </a:solidFill>
                      </a:endParaRPr>
                    </a:p>
                    <a:p>
                      <a:r>
                        <a:rPr lang="en-US" sz="2600" b="1" dirty="0" err="1" smtClean="0">
                          <a:solidFill>
                            <a:srgbClr val="953735"/>
                          </a:solidFill>
                        </a:rPr>
                        <a:t>financils</a:t>
                      </a:r>
                      <a:r>
                        <a:rPr lang="en-US" sz="2600" dirty="0" err="1" smtClean="0">
                          <a:solidFill>
                            <a:srgbClr val="7F7F7F"/>
                          </a:solidFill>
                        </a:rPr>
                        <a:t>s.com</a:t>
                      </a:r>
                      <a:endParaRPr lang="en-US" sz="2600" dirty="0" smtClean="0">
                        <a:solidFill>
                          <a:srgbClr val="7F7F7F"/>
                        </a:solidFill>
                      </a:endParaRPr>
                    </a:p>
                    <a:p>
                      <a:r>
                        <a:rPr lang="en-US" sz="2600" b="1" dirty="0" err="1" smtClean="0">
                          <a:solidFill>
                            <a:srgbClr val="953735"/>
                          </a:solidFill>
                        </a:rPr>
                        <a:t>financils</a:t>
                      </a:r>
                      <a:r>
                        <a:rPr lang="en-US" sz="2600" dirty="0" err="1" smtClean="0">
                          <a:solidFill>
                            <a:srgbClr val="7F7F7F"/>
                          </a:solidFill>
                        </a:rPr>
                        <a:t>ssky.com</a:t>
                      </a:r>
                      <a:endParaRPr lang="en-US" sz="2600" dirty="0" smtClean="0">
                        <a:solidFill>
                          <a:srgbClr val="7F7F7F"/>
                        </a:solidFill>
                      </a:endParaRPr>
                    </a:p>
                    <a:p>
                      <a:r>
                        <a:rPr lang="en-US" sz="2600" b="1" dirty="0" err="1" smtClean="0">
                          <a:solidFill>
                            <a:srgbClr val="953735"/>
                          </a:solidFill>
                        </a:rPr>
                        <a:t>financils</a:t>
                      </a:r>
                      <a:r>
                        <a:rPr lang="en-US" sz="2600" dirty="0" err="1" smtClean="0">
                          <a:solidFill>
                            <a:srgbClr val="7F7F7F"/>
                          </a:solidFill>
                        </a:rPr>
                        <a:t>spro.com</a:t>
                      </a:r>
                      <a:endParaRPr lang="en-US" sz="2600" dirty="0" smtClean="0">
                        <a:solidFill>
                          <a:srgbClr val="953735"/>
                        </a:solidFill>
                      </a:endParaRPr>
                    </a:p>
                    <a:p>
                      <a:r>
                        <a:rPr lang="en-US" sz="2600" b="1" dirty="0" err="1" smtClean="0">
                          <a:solidFill>
                            <a:srgbClr val="953735"/>
                          </a:solidFill>
                        </a:rPr>
                        <a:t>financils</a:t>
                      </a:r>
                      <a:r>
                        <a:rPr lang="en-US" sz="2600" dirty="0" err="1" smtClean="0">
                          <a:solidFill>
                            <a:srgbClr val="7F7F7F"/>
                          </a:solidFill>
                        </a:rPr>
                        <a:t>sart.com</a:t>
                      </a:r>
                      <a:endParaRPr lang="en-US" sz="2600" dirty="0" smtClean="0">
                        <a:solidFill>
                          <a:srgbClr val="953735"/>
                        </a:solidFill>
                      </a:endParaRPr>
                    </a:p>
                    <a:p>
                      <a:r>
                        <a:rPr lang="en-US" sz="2600" b="1" dirty="0" err="1" smtClean="0">
                          <a:solidFill>
                            <a:srgbClr val="953735"/>
                          </a:solidFill>
                        </a:rPr>
                        <a:t>financils</a:t>
                      </a:r>
                      <a:r>
                        <a:rPr lang="en-US" sz="2600" dirty="0" err="1" smtClean="0">
                          <a:solidFill>
                            <a:srgbClr val="7F7F7F"/>
                          </a:solidFill>
                        </a:rPr>
                        <a:t>sky.com</a:t>
                      </a:r>
                      <a:endParaRPr lang="en-US" sz="2600" dirty="0" smtClean="0">
                        <a:solidFill>
                          <a:srgbClr val="7F7F7F"/>
                        </a:solidFill>
                      </a:endParaRPr>
                    </a:p>
                  </a:txBody>
                  <a:tcPr>
                    <a:lnL w="38100" cap="flat" cmpd="sng" algn="ctr">
                      <a:noFill/>
                      <a:prstDash val="solid"/>
                      <a:round/>
                      <a:headEnd type="none" w="med" len="med"/>
                      <a:tailEnd type="none" w="med" len="med"/>
                    </a:lnL>
                    <a:lnR>
                      <a:noFill/>
                    </a:lnR>
                    <a:lnT w="38100" cap="flat" cmpd="sng" algn="ctr">
                      <a:solidFill>
                        <a:scrgbClr r="0" g="0" b="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600" b="1" dirty="0" err="1" smtClean="0">
                          <a:solidFill>
                            <a:schemeClr val="accent1">
                              <a:lumMod val="75000"/>
                            </a:schemeClr>
                          </a:solidFill>
                        </a:rPr>
                        <a:t>ask</a:t>
                      </a:r>
                      <a:r>
                        <a:rPr lang="en-US" sz="2600" b="1" dirty="0" err="1" smtClean="0">
                          <a:solidFill>
                            <a:srgbClr val="953735"/>
                          </a:solidFill>
                        </a:rPr>
                        <a:t>lender</a:t>
                      </a:r>
                      <a:r>
                        <a:rPr lang="en-US" sz="2600" b="1" dirty="0" err="1" smtClean="0">
                          <a:solidFill>
                            <a:schemeClr val="accent6">
                              <a:lumMod val="75000"/>
                            </a:schemeClr>
                          </a:solidFill>
                        </a:rPr>
                        <a:t>home</a:t>
                      </a:r>
                      <a:r>
                        <a:rPr lang="en-US" sz="2600" dirty="0" err="1" smtClean="0">
                          <a:solidFill>
                            <a:srgbClr val="7F7F7F"/>
                          </a:solidFill>
                        </a:rPr>
                        <a:t>.com</a:t>
                      </a:r>
                      <a:endParaRPr lang="en-US" sz="2600" dirty="0" smtClean="0">
                        <a:solidFill>
                          <a:srgbClr val="7F7F7F"/>
                        </a:solidFill>
                      </a:endParaRPr>
                    </a:p>
                    <a:p>
                      <a:r>
                        <a:rPr lang="en-US" sz="2600" b="1" dirty="0" err="1" smtClean="0">
                          <a:solidFill>
                            <a:srgbClr val="376092"/>
                          </a:solidFill>
                        </a:rPr>
                        <a:t>ask</a:t>
                      </a:r>
                      <a:r>
                        <a:rPr lang="en-US" sz="2600" b="1" dirty="0" err="1" smtClean="0">
                          <a:solidFill>
                            <a:srgbClr val="E46C0A"/>
                          </a:solidFill>
                        </a:rPr>
                        <a:t>home</a:t>
                      </a:r>
                      <a:r>
                        <a:rPr lang="en-US" sz="2600" b="1" dirty="0" err="1" smtClean="0">
                          <a:solidFill>
                            <a:srgbClr val="953735"/>
                          </a:solidFill>
                        </a:rPr>
                        <a:t>le</a:t>
                      </a:r>
                      <a:r>
                        <a:rPr lang="en-US" sz="2600" b="1" dirty="0" err="1" smtClean="0">
                          <a:solidFill>
                            <a:schemeClr val="accent2">
                              <a:lumMod val="75000"/>
                            </a:schemeClr>
                          </a:solidFill>
                        </a:rPr>
                        <a:t>n</a:t>
                      </a:r>
                      <a:r>
                        <a:rPr lang="en-US" sz="2600" b="1" dirty="0" err="1" smtClean="0">
                          <a:solidFill>
                            <a:srgbClr val="953735"/>
                          </a:solidFill>
                        </a:rPr>
                        <a:t>der</a:t>
                      </a:r>
                      <a:r>
                        <a:rPr lang="en-US" sz="2600" dirty="0" err="1" smtClean="0">
                          <a:solidFill>
                            <a:srgbClr val="7F7F7F"/>
                          </a:solidFill>
                        </a:rPr>
                        <a:t>snow.com</a:t>
                      </a:r>
                      <a:endParaRPr lang="en-US" sz="2600" dirty="0" smtClean="0">
                        <a:solidFill>
                          <a:srgbClr val="7F7F7F"/>
                        </a:solidFill>
                      </a:endParaRPr>
                    </a:p>
                    <a:p>
                      <a:r>
                        <a:rPr lang="en-US" sz="2600" b="1" dirty="0" err="1" smtClean="0">
                          <a:solidFill>
                            <a:srgbClr val="376092"/>
                          </a:solidFill>
                        </a:rPr>
                        <a:t>ask</a:t>
                      </a:r>
                      <a:r>
                        <a:rPr lang="en-US" sz="2600" b="1" dirty="0" err="1" smtClean="0">
                          <a:solidFill>
                            <a:srgbClr val="953735"/>
                          </a:solidFill>
                        </a:rPr>
                        <a:t>lender</a:t>
                      </a:r>
                      <a:r>
                        <a:rPr lang="en-US" sz="2600" dirty="0" err="1" smtClean="0">
                          <a:solidFill>
                            <a:srgbClr val="7F7F7F"/>
                          </a:solidFill>
                        </a:rPr>
                        <a:t>s</a:t>
                      </a:r>
                      <a:r>
                        <a:rPr lang="en-US" sz="2600" b="1" dirty="0" err="1" smtClean="0">
                          <a:solidFill>
                            <a:srgbClr val="E46C0A"/>
                          </a:solidFill>
                        </a:rPr>
                        <a:t>home</a:t>
                      </a:r>
                      <a:r>
                        <a:rPr lang="en-US" sz="2600" dirty="0" err="1" smtClean="0">
                          <a:solidFill>
                            <a:srgbClr val="7F7F7F"/>
                          </a:solidFill>
                        </a:rPr>
                        <a:t>.com</a:t>
                      </a:r>
                      <a:endParaRPr lang="en-US" sz="2600" dirty="0" smtClean="0">
                        <a:solidFill>
                          <a:srgbClr val="7F7F7F"/>
                        </a:solidFill>
                      </a:endParaRPr>
                    </a:p>
                    <a:p>
                      <a:r>
                        <a:rPr lang="en-US" sz="2600" b="1" dirty="0" err="1" smtClean="0">
                          <a:solidFill>
                            <a:srgbClr val="376092"/>
                          </a:solidFill>
                        </a:rPr>
                        <a:t>ask</a:t>
                      </a:r>
                      <a:r>
                        <a:rPr lang="en-US" sz="2600" b="1" dirty="0" err="1" smtClean="0">
                          <a:solidFill>
                            <a:srgbClr val="E46C0A"/>
                          </a:solidFill>
                        </a:rPr>
                        <a:t>home</a:t>
                      </a:r>
                      <a:r>
                        <a:rPr lang="en-US" sz="2600" b="1" dirty="0" err="1" smtClean="0">
                          <a:solidFill>
                            <a:srgbClr val="953735"/>
                          </a:solidFill>
                        </a:rPr>
                        <a:t>lender</a:t>
                      </a:r>
                      <a:r>
                        <a:rPr lang="en-US" sz="2600" dirty="0" err="1" smtClean="0">
                          <a:solidFill>
                            <a:srgbClr val="7F7F7F"/>
                          </a:solidFill>
                        </a:rPr>
                        <a:t>.com</a:t>
                      </a:r>
                      <a:endParaRPr lang="en-US" sz="2600" dirty="0" smtClean="0">
                        <a:solidFill>
                          <a:srgbClr val="7F7F7F"/>
                        </a:solidFill>
                      </a:endParaRPr>
                    </a:p>
                    <a:p>
                      <a:r>
                        <a:rPr lang="en-US" sz="2600" b="1" dirty="0" err="1" smtClean="0">
                          <a:solidFill>
                            <a:srgbClr val="376092"/>
                          </a:solidFill>
                        </a:rPr>
                        <a:t>ask</a:t>
                      </a:r>
                      <a:r>
                        <a:rPr lang="en-US" sz="2600" b="1" dirty="0" err="1" smtClean="0">
                          <a:solidFill>
                            <a:srgbClr val="E46C0A"/>
                          </a:solidFill>
                        </a:rPr>
                        <a:t>home</a:t>
                      </a:r>
                      <a:r>
                        <a:rPr lang="en-US" sz="2600" b="1" dirty="0" err="1" smtClean="0">
                          <a:solidFill>
                            <a:srgbClr val="953735"/>
                          </a:solidFill>
                        </a:rPr>
                        <a:t>lender</a:t>
                      </a:r>
                      <a:r>
                        <a:rPr lang="en-US" sz="2600" dirty="0" err="1" smtClean="0">
                          <a:solidFill>
                            <a:srgbClr val="7F7F7F"/>
                          </a:solidFill>
                        </a:rPr>
                        <a:t>s.com</a:t>
                      </a:r>
                      <a:endParaRPr lang="en-US" sz="2600" dirty="0" smtClean="0">
                        <a:solidFill>
                          <a:srgbClr val="7F7F7F"/>
                        </a:solidFill>
                      </a:endParaRPr>
                    </a:p>
                    <a:p>
                      <a:r>
                        <a:rPr lang="en-US" sz="2600" b="1" dirty="0" err="1" smtClean="0">
                          <a:solidFill>
                            <a:srgbClr val="376092"/>
                          </a:solidFill>
                        </a:rPr>
                        <a:t>ask</a:t>
                      </a:r>
                      <a:r>
                        <a:rPr lang="en-US" sz="2600" b="1" dirty="0" err="1" smtClean="0">
                          <a:solidFill>
                            <a:srgbClr val="953735"/>
                          </a:solidFill>
                        </a:rPr>
                        <a:t>lender</a:t>
                      </a:r>
                      <a:r>
                        <a:rPr lang="en-US" sz="2600" dirty="0" err="1" smtClean="0">
                          <a:solidFill>
                            <a:srgbClr val="7F7F7F"/>
                          </a:solidFill>
                        </a:rPr>
                        <a:t>today.com</a:t>
                      </a:r>
                      <a:endParaRPr lang="en-US" sz="2600" dirty="0" smtClean="0">
                        <a:solidFill>
                          <a:srgbClr val="7F7F7F"/>
                        </a:solidFill>
                      </a:endParaRPr>
                    </a:p>
                  </a:txBody>
                  <a:tcPr>
                    <a:lnL>
                      <a:noFill/>
                    </a:lnL>
                    <a:lnR w="38100" cap="flat" cmpd="sng" algn="ctr">
                      <a:noFill/>
                      <a:prstDash val="solid"/>
                      <a:round/>
                      <a:headEnd type="none" w="med" len="med"/>
                      <a:tailEnd type="none" w="med" len="med"/>
                    </a:lnR>
                    <a:lnT w="38100" cap="flat" cmpd="sng" algn="ctr">
                      <a:solidFill>
                        <a:scrgbClr r="0" g="0" b="0"/>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86098864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Registration-based </a:t>
            </a:r>
            <a:r>
              <a:rPr lang="en-US" dirty="0" smtClean="0"/>
              <a:t>Features</a:t>
            </a:r>
            <a:endParaRPr lang="en-US" dirty="0"/>
          </a:p>
        </p:txBody>
      </p:sp>
      <p:sp>
        <p:nvSpPr>
          <p:cNvPr id="2" name="Content Placeholder 1"/>
          <p:cNvSpPr>
            <a:spLocks noGrp="1"/>
          </p:cNvSpPr>
          <p:nvPr>
            <p:ph idx="1"/>
          </p:nvPr>
        </p:nvSpPr>
        <p:spPr/>
        <p:txBody>
          <a:bodyPr>
            <a:normAutofit fontScale="92500" lnSpcReduction="20000"/>
          </a:bodyPr>
          <a:lstStyle/>
          <a:p>
            <a:r>
              <a:rPr lang="en-US" dirty="0" smtClean="0">
                <a:solidFill>
                  <a:srgbClr val="000000"/>
                </a:solidFill>
              </a:rPr>
              <a:t>Domain profile features</a:t>
            </a:r>
          </a:p>
          <a:p>
            <a:pPr lvl="1"/>
            <a:r>
              <a:rPr lang="en-US" sz="2200" i="1" dirty="0" smtClean="0">
                <a:solidFill>
                  <a:srgbClr val="000090"/>
                </a:solidFill>
              </a:rPr>
              <a:t>Available at WHOIS</a:t>
            </a:r>
          </a:p>
          <a:p>
            <a:pPr lvl="1"/>
            <a:r>
              <a:rPr lang="en-US" sz="2200" dirty="0" smtClean="0">
                <a:solidFill>
                  <a:srgbClr val="000000"/>
                </a:solidFill>
              </a:rPr>
              <a:t>e.g., registrar, </a:t>
            </a:r>
            <a:r>
              <a:rPr lang="en-US" sz="2200" dirty="0" err="1" smtClean="0">
                <a:solidFill>
                  <a:srgbClr val="000000"/>
                </a:solidFill>
              </a:rPr>
              <a:t>nameservers</a:t>
            </a:r>
            <a:r>
              <a:rPr lang="en-US" sz="2200" dirty="0" smtClean="0">
                <a:solidFill>
                  <a:srgbClr val="000000"/>
                </a:solidFill>
              </a:rPr>
              <a:t>, lexical patterns</a:t>
            </a:r>
          </a:p>
          <a:p>
            <a:pPr lvl="1"/>
            <a:endParaRPr lang="en-US" sz="1600" dirty="0">
              <a:solidFill>
                <a:srgbClr val="000000"/>
              </a:solidFill>
            </a:endParaRPr>
          </a:p>
          <a:p>
            <a:r>
              <a:rPr lang="en-US" dirty="0" smtClean="0">
                <a:solidFill>
                  <a:srgbClr val="000000"/>
                </a:solidFill>
              </a:rPr>
              <a:t>Life cycle features</a:t>
            </a:r>
          </a:p>
          <a:p>
            <a:pPr lvl="1"/>
            <a:r>
              <a:rPr lang="en-US" sz="2200" i="1" dirty="0" smtClean="0">
                <a:solidFill>
                  <a:srgbClr val="000090"/>
                </a:solidFill>
              </a:rPr>
              <a:t>Available at third-party services (like </a:t>
            </a:r>
            <a:r>
              <a:rPr lang="en-US" sz="2200" i="1" dirty="0" err="1" smtClean="0">
                <a:solidFill>
                  <a:srgbClr val="000090"/>
                </a:solidFill>
              </a:rPr>
              <a:t>DomainTools</a:t>
            </a:r>
            <a:r>
              <a:rPr lang="en-US" sz="2200" i="1" dirty="0" smtClean="0">
                <a:solidFill>
                  <a:srgbClr val="000090"/>
                </a:solidFill>
              </a:rPr>
              <a:t>)</a:t>
            </a:r>
          </a:p>
          <a:p>
            <a:pPr lvl="1"/>
            <a:r>
              <a:rPr lang="en-US" sz="2200" dirty="0" smtClean="0">
                <a:solidFill>
                  <a:srgbClr val="000000"/>
                </a:solidFill>
              </a:rPr>
              <a:t>e.g., life-cycle type, dormancy period for re-registration, previous registrar</a:t>
            </a:r>
          </a:p>
          <a:p>
            <a:pPr lvl="1"/>
            <a:endParaRPr lang="en-US" sz="1600" dirty="0">
              <a:solidFill>
                <a:srgbClr val="000000"/>
              </a:solidFill>
            </a:endParaRPr>
          </a:p>
          <a:p>
            <a:r>
              <a:rPr lang="en-US" dirty="0" smtClean="0">
                <a:solidFill>
                  <a:srgbClr val="000000"/>
                </a:solidFill>
              </a:rPr>
              <a:t>Batch correlation features</a:t>
            </a:r>
          </a:p>
          <a:p>
            <a:pPr lvl="1"/>
            <a:r>
              <a:rPr lang="en-US" sz="2200" i="1" dirty="0" smtClean="0">
                <a:solidFill>
                  <a:srgbClr val="000090"/>
                </a:solidFill>
              </a:rPr>
              <a:t>Available at registries/registrars</a:t>
            </a:r>
          </a:p>
          <a:p>
            <a:pPr lvl="1"/>
            <a:r>
              <a:rPr lang="en-US" sz="2200" dirty="0" smtClean="0">
                <a:solidFill>
                  <a:srgbClr val="000000"/>
                </a:solidFill>
              </a:rPr>
              <a:t>e.g</a:t>
            </a:r>
            <a:r>
              <a:rPr lang="en-US" sz="2200" dirty="0">
                <a:solidFill>
                  <a:srgbClr val="000000"/>
                </a:solidFill>
              </a:rPr>
              <a:t>., </a:t>
            </a:r>
            <a:r>
              <a:rPr lang="en-US" sz="2200" dirty="0" smtClean="0">
                <a:solidFill>
                  <a:srgbClr val="000000"/>
                </a:solidFill>
              </a:rPr>
              <a:t>probability of registration </a:t>
            </a:r>
            <a:r>
              <a:rPr lang="en-US" sz="2200" dirty="0">
                <a:solidFill>
                  <a:srgbClr val="000000"/>
                </a:solidFill>
              </a:rPr>
              <a:t>spike, life-cycle proportion in the same batch</a:t>
            </a:r>
          </a:p>
        </p:txBody>
      </p:sp>
    </p:spTree>
    <p:extLst>
      <p:ext uri="{BB962C8B-B14F-4D97-AF65-F5344CB8AC3E}">
        <p14:creationId xmlns:p14="http://schemas.microsoft.com/office/powerpoint/2010/main" val="3062938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Detecting Malicious Domain Names</a:t>
            </a:r>
            <a:endParaRPr lang="en-US" dirty="0"/>
          </a:p>
        </p:txBody>
      </p:sp>
      <p:sp>
        <p:nvSpPr>
          <p:cNvPr id="11" name="Rounded Rectangle 10"/>
          <p:cNvSpPr/>
          <p:nvPr/>
        </p:nvSpPr>
        <p:spPr>
          <a:xfrm>
            <a:off x="4617285" y="3178709"/>
            <a:ext cx="1671955" cy="806054"/>
          </a:xfrm>
          <a:prstGeom prst="roundRect">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Learning module</a:t>
            </a:r>
            <a:endParaRPr lang="en-US" dirty="0">
              <a:solidFill>
                <a:schemeClr val="tx1"/>
              </a:solidFill>
              <a:latin typeface="Arial"/>
              <a:cs typeface="Arial"/>
            </a:endParaRPr>
          </a:p>
        </p:txBody>
      </p:sp>
      <p:sp>
        <p:nvSpPr>
          <p:cNvPr id="13" name="Rounded Rectangle 12"/>
          <p:cNvSpPr/>
          <p:nvPr/>
        </p:nvSpPr>
        <p:spPr>
          <a:xfrm>
            <a:off x="4617285" y="4613995"/>
            <a:ext cx="1671955" cy="806054"/>
          </a:xfrm>
          <a:prstGeom prst="roundRect">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Statistical classifier</a:t>
            </a:r>
            <a:endParaRPr lang="en-US" dirty="0">
              <a:solidFill>
                <a:schemeClr val="tx1"/>
              </a:solidFill>
              <a:latin typeface="Arial"/>
              <a:cs typeface="Arial"/>
            </a:endParaRPr>
          </a:p>
        </p:txBody>
      </p:sp>
      <p:sp>
        <p:nvSpPr>
          <p:cNvPr id="15" name="TextBox 14"/>
          <p:cNvSpPr txBox="1"/>
          <p:nvPr/>
        </p:nvSpPr>
        <p:spPr>
          <a:xfrm>
            <a:off x="294002" y="3258571"/>
            <a:ext cx="1082410" cy="646331"/>
          </a:xfrm>
          <a:prstGeom prst="rect">
            <a:avLst/>
          </a:prstGeom>
          <a:noFill/>
        </p:spPr>
        <p:txBody>
          <a:bodyPr wrap="none" rtlCol="0">
            <a:spAutoFit/>
          </a:bodyPr>
          <a:lstStyle/>
          <a:p>
            <a:pPr algn="r"/>
            <a:r>
              <a:rPr lang="en-US" b="1" dirty="0" smtClean="0">
                <a:solidFill>
                  <a:srgbClr val="000090"/>
                </a:solidFill>
                <a:latin typeface="Arial"/>
                <a:cs typeface="Arial"/>
              </a:rPr>
              <a:t>Training </a:t>
            </a:r>
          </a:p>
          <a:p>
            <a:pPr algn="r"/>
            <a:r>
              <a:rPr lang="en-US" b="1" dirty="0" smtClean="0">
                <a:solidFill>
                  <a:srgbClr val="000090"/>
                </a:solidFill>
                <a:latin typeface="Arial"/>
                <a:cs typeface="Arial"/>
              </a:rPr>
              <a:t>mode</a:t>
            </a:r>
          </a:p>
        </p:txBody>
      </p:sp>
      <p:sp>
        <p:nvSpPr>
          <p:cNvPr id="17" name="TextBox 16"/>
          <p:cNvSpPr txBox="1"/>
          <p:nvPr/>
        </p:nvSpPr>
        <p:spPr>
          <a:xfrm>
            <a:off x="101604" y="4693857"/>
            <a:ext cx="1274808" cy="646331"/>
          </a:xfrm>
          <a:prstGeom prst="rect">
            <a:avLst/>
          </a:prstGeom>
          <a:noFill/>
        </p:spPr>
        <p:txBody>
          <a:bodyPr wrap="none" rtlCol="0">
            <a:spAutoFit/>
          </a:bodyPr>
          <a:lstStyle/>
          <a:p>
            <a:pPr algn="r"/>
            <a:r>
              <a:rPr lang="en-US" b="1" dirty="0" smtClean="0">
                <a:solidFill>
                  <a:srgbClr val="FF0000"/>
                </a:solidFill>
                <a:latin typeface="Arial"/>
                <a:cs typeface="Arial"/>
              </a:rPr>
              <a:t>Operation</a:t>
            </a:r>
          </a:p>
          <a:p>
            <a:pPr algn="r"/>
            <a:r>
              <a:rPr lang="en-US" b="1" dirty="0" smtClean="0">
                <a:solidFill>
                  <a:srgbClr val="FF0000"/>
                </a:solidFill>
                <a:latin typeface="Arial"/>
                <a:cs typeface="Arial"/>
              </a:rPr>
              <a:t>mode</a:t>
            </a:r>
          </a:p>
        </p:txBody>
      </p:sp>
      <p:sp>
        <p:nvSpPr>
          <p:cNvPr id="19" name="Can 18"/>
          <p:cNvSpPr/>
          <p:nvPr/>
        </p:nvSpPr>
        <p:spPr>
          <a:xfrm>
            <a:off x="4776270" y="1843795"/>
            <a:ext cx="1351387" cy="706610"/>
          </a:xfrm>
          <a:prstGeom prst="can">
            <a:avLst>
              <a:gd name="adj" fmla="val 19735"/>
            </a:avLst>
          </a:prstGeom>
          <a:solidFill>
            <a:schemeClr val="bg1"/>
          </a:solid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Prior knowledge</a:t>
            </a:r>
            <a:endParaRPr lang="en-US" dirty="0">
              <a:solidFill>
                <a:srgbClr val="000000"/>
              </a:solidFill>
              <a:latin typeface="Arial"/>
              <a:cs typeface="Arial"/>
            </a:endParaRPr>
          </a:p>
        </p:txBody>
      </p:sp>
      <p:cxnSp>
        <p:nvCxnSpPr>
          <p:cNvPr id="28" name="Straight Arrow Connector 27"/>
          <p:cNvCxnSpPr/>
          <p:nvPr/>
        </p:nvCxnSpPr>
        <p:spPr>
          <a:xfrm>
            <a:off x="1336414" y="3505200"/>
            <a:ext cx="827040" cy="0"/>
          </a:xfrm>
          <a:prstGeom prst="straightConnector1">
            <a:avLst/>
          </a:prstGeom>
          <a:ln w="101600">
            <a:solidFill>
              <a:srgbClr val="000090"/>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7" idx="3"/>
          </p:cNvCxnSpPr>
          <p:nvPr/>
        </p:nvCxnSpPr>
        <p:spPr>
          <a:xfrm flipV="1">
            <a:off x="1376412" y="3980170"/>
            <a:ext cx="1139582" cy="1036853"/>
          </a:xfrm>
          <a:prstGeom prst="bentConnector3">
            <a:avLst>
              <a:gd name="adj1" fmla="val 99036"/>
            </a:avLst>
          </a:prstGeom>
          <a:ln w="101600">
            <a:solidFill>
              <a:srgbClr val="FF0000"/>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3810009" y="3505200"/>
            <a:ext cx="827040" cy="0"/>
          </a:xfrm>
          <a:prstGeom prst="straightConnector1">
            <a:avLst/>
          </a:prstGeom>
          <a:ln w="101600">
            <a:solidFill>
              <a:srgbClr val="000090"/>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3262" y="4000755"/>
            <a:ext cx="0" cy="626115"/>
          </a:xfrm>
          <a:prstGeom prst="straightConnector1">
            <a:avLst/>
          </a:prstGeom>
          <a:ln w="101600">
            <a:solidFill>
              <a:srgbClr val="000090"/>
            </a:solidFill>
            <a:tailEnd type="triangle" w="med" len="sm"/>
          </a:ln>
          <a:effectLst/>
        </p:spPr>
        <p:style>
          <a:lnRef idx="2">
            <a:schemeClr val="accent1"/>
          </a:lnRef>
          <a:fillRef idx="0">
            <a:schemeClr val="accent1"/>
          </a:fillRef>
          <a:effectRef idx="1">
            <a:schemeClr val="accent1"/>
          </a:effectRef>
          <a:fontRef idx="minor">
            <a:schemeClr val="tx1"/>
          </a:fontRef>
        </p:style>
      </p:cxnSp>
      <p:sp>
        <p:nvSpPr>
          <p:cNvPr id="58" name="Wave 57"/>
          <p:cNvSpPr/>
          <p:nvPr/>
        </p:nvSpPr>
        <p:spPr>
          <a:xfrm>
            <a:off x="7112891" y="4537970"/>
            <a:ext cx="1473200" cy="958104"/>
          </a:xfrm>
          <a:prstGeom prst="wave">
            <a:avLst>
              <a:gd name="adj1" fmla="val 6111"/>
              <a:gd name="adj2" fmla="val 1031"/>
            </a:avLst>
          </a:prstGeom>
          <a:no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Reputation score</a:t>
            </a:r>
            <a:endParaRPr lang="en-US" dirty="0">
              <a:solidFill>
                <a:srgbClr val="000000"/>
              </a:solidFill>
              <a:latin typeface="Arial"/>
              <a:cs typeface="Arial"/>
            </a:endParaRPr>
          </a:p>
        </p:txBody>
      </p:sp>
      <p:cxnSp>
        <p:nvCxnSpPr>
          <p:cNvPr id="60" name="Straight Arrow Connector 59"/>
          <p:cNvCxnSpPr/>
          <p:nvPr/>
        </p:nvCxnSpPr>
        <p:spPr>
          <a:xfrm>
            <a:off x="6298551" y="5017022"/>
            <a:ext cx="827040" cy="0"/>
          </a:xfrm>
          <a:prstGeom prst="straightConnector1">
            <a:avLst/>
          </a:prstGeom>
          <a:ln w="101600">
            <a:solidFill>
              <a:srgbClr val="FF0000"/>
            </a:solidFill>
            <a:tailEnd type="triangle" w="med" len="sm"/>
          </a:ln>
          <a:effectLst/>
        </p:spPr>
        <p:style>
          <a:lnRef idx="2">
            <a:schemeClr val="accent1"/>
          </a:lnRef>
          <a:fillRef idx="0">
            <a:schemeClr val="accent1"/>
          </a:fillRef>
          <a:effectRef idx="1">
            <a:schemeClr val="accent1"/>
          </a:effectRef>
          <a:fontRef idx="minor">
            <a:schemeClr val="tx1"/>
          </a:fontRef>
        </p:style>
      </p:cxnSp>
      <p:cxnSp>
        <p:nvCxnSpPr>
          <p:cNvPr id="73" name="Elbow Connector 72"/>
          <p:cNvCxnSpPr>
            <a:stCxn id="13" idx="1"/>
          </p:cNvCxnSpPr>
          <p:nvPr/>
        </p:nvCxnSpPr>
        <p:spPr>
          <a:xfrm rot="10800000">
            <a:off x="3441701" y="3904902"/>
            <a:ext cx="1175585" cy="1112120"/>
          </a:xfrm>
          <a:prstGeom prst="bentConnector3">
            <a:avLst>
              <a:gd name="adj1" fmla="val 97534"/>
            </a:avLst>
          </a:prstGeom>
          <a:ln w="101600">
            <a:solidFill>
              <a:srgbClr val="FF0000"/>
            </a:solidFill>
            <a:headEnd type="triangle" w="med" len="sm"/>
            <a:tailEnd type="none" w="med" len="sm"/>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5453262" y="2550405"/>
            <a:ext cx="0" cy="626115"/>
          </a:xfrm>
          <a:prstGeom prst="straightConnector1">
            <a:avLst/>
          </a:prstGeom>
          <a:ln w="101600">
            <a:solidFill>
              <a:srgbClr val="000090"/>
            </a:solidFill>
            <a:tailEnd type="triangle" w="med" len="sm"/>
          </a:ln>
          <a:effectLst/>
        </p:spPr>
        <p:style>
          <a:lnRef idx="2">
            <a:schemeClr val="accent1"/>
          </a:lnRef>
          <a:fillRef idx="0">
            <a:schemeClr val="accent1"/>
          </a:fillRef>
          <a:effectRef idx="1">
            <a:schemeClr val="accent1"/>
          </a:effectRef>
          <a:fontRef idx="minor">
            <a:schemeClr val="tx1"/>
          </a:fontRef>
        </p:style>
      </p:cxnSp>
      <p:sp>
        <p:nvSpPr>
          <p:cNvPr id="2" name="Rounded Rectangle 1"/>
          <p:cNvSpPr/>
          <p:nvPr/>
        </p:nvSpPr>
        <p:spPr>
          <a:xfrm>
            <a:off x="2144302" y="3178709"/>
            <a:ext cx="1671955" cy="806054"/>
          </a:xfrm>
          <a:prstGeom prst="roundRect">
            <a:avLst/>
          </a:prstGeom>
          <a:solidFill>
            <a:schemeClr val="bg1"/>
          </a:solidFill>
          <a:ln w="254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Feature extraction</a:t>
            </a:r>
            <a:endParaRPr lang="en-US" dirty="0">
              <a:solidFill>
                <a:schemeClr val="tx1"/>
              </a:solidFill>
              <a:latin typeface="Arial"/>
              <a:cs typeface="Arial"/>
            </a:endParaRPr>
          </a:p>
        </p:txBody>
      </p:sp>
    </p:spTree>
    <p:extLst>
      <p:ext uri="{BB962C8B-B14F-4D97-AF65-F5344CB8AC3E}">
        <p14:creationId xmlns:p14="http://schemas.microsoft.com/office/powerpoint/2010/main" val="3334423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Supervised </a:t>
            </a:r>
            <a:r>
              <a:rPr lang="en-US" dirty="0" smtClean="0"/>
              <a:t>Learning</a:t>
            </a:r>
            <a:r>
              <a:rPr lang="en-US" dirty="0" smtClean="0"/>
              <a:t>: CPM</a:t>
            </a:r>
            <a:endParaRPr lang="en-US" dirty="0"/>
          </a:p>
        </p:txBody>
      </p:sp>
      <p:sp>
        <p:nvSpPr>
          <p:cNvPr id="2" name="Content Placeholder 1"/>
          <p:cNvSpPr>
            <a:spLocks noGrp="1"/>
          </p:cNvSpPr>
          <p:nvPr>
            <p:ph idx="1"/>
          </p:nvPr>
        </p:nvSpPr>
        <p:spPr/>
        <p:txBody>
          <a:bodyPr/>
          <a:lstStyle/>
          <a:p>
            <a:r>
              <a:rPr lang="en-US" dirty="0"/>
              <a:t>Convex </a:t>
            </a:r>
            <a:r>
              <a:rPr lang="en-US" dirty="0" err="1"/>
              <a:t>p</a:t>
            </a:r>
            <a:r>
              <a:rPr lang="en-US" dirty="0" err="1" smtClean="0"/>
              <a:t>olytope</a:t>
            </a:r>
            <a:r>
              <a:rPr lang="en-US" dirty="0" smtClean="0"/>
              <a:t> machine (CPM)</a:t>
            </a:r>
          </a:p>
          <a:p>
            <a:pPr lvl="1"/>
            <a:r>
              <a:rPr lang="en-US" dirty="0" smtClean="0"/>
              <a:t>High accuracy</a:t>
            </a:r>
          </a:p>
          <a:p>
            <a:pPr lvl="1"/>
            <a:r>
              <a:rPr lang="en-US" dirty="0"/>
              <a:t>Train models </a:t>
            </a:r>
            <a:r>
              <a:rPr lang="en-US" dirty="0" smtClean="0"/>
              <a:t>fast</a:t>
            </a:r>
            <a:endParaRPr lang="en-US" dirty="0"/>
          </a:p>
        </p:txBody>
      </p:sp>
      <p:sp>
        <p:nvSpPr>
          <p:cNvPr id="6" name="Oval 5"/>
          <p:cNvSpPr/>
          <p:nvPr/>
        </p:nvSpPr>
        <p:spPr>
          <a:xfrm>
            <a:off x="1485900" y="3785730"/>
            <a:ext cx="1955800" cy="1943343"/>
          </a:xfrm>
          <a:prstGeom prst="ellipse">
            <a:avLst/>
          </a:prstGeom>
          <a:noFill/>
          <a:ln w="381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019300" y="4343400"/>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10" name="TextBox 9"/>
          <p:cNvSpPr txBox="1"/>
          <p:nvPr/>
        </p:nvSpPr>
        <p:spPr>
          <a:xfrm>
            <a:off x="2252058" y="3828534"/>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11" name="TextBox 10"/>
          <p:cNvSpPr txBox="1"/>
          <p:nvPr/>
        </p:nvSpPr>
        <p:spPr>
          <a:xfrm>
            <a:off x="2349500" y="4381500"/>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12" name="Oval 11"/>
          <p:cNvSpPr>
            <a:spLocks noChangeAspect="1"/>
          </p:cNvSpPr>
          <p:nvPr/>
        </p:nvSpPr>
        <p:spPr>
          <a:xfrm>
            <a:off x="1757841" y="4980436"/>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2053614" y="52820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921858" y="4024868"/>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20" name="TextBox 19"/>
          <p:cNvSpPr txBox="1"/>
          <p:nvPr/>
        </p:nvSpPr>
        <p:spPr>
          <a:xfrm>
            <a:off x="1646503" y="4383536"/>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22" name="TextBox 21"/>
          <p:cNvSpPr txBox="1"/>
          <p:nvPr/>
        </p:nvSpPr>
        <p:spPr>
          <a:xfrm>
            <a:off x="2459303" y="4141774"/>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24" name="Oval 23"/>
          <p:cNvSpPr>
            <a:spLocks noChangeAspect="1"/>
          </p:cNvSpPr>
          <p:nvPr/>
        </p:nvSpPr>
        <p:spPr>
          <a:xfrm>
            <a:off x="2193314" y="49391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a:spLocks noChangeAspect="1"/>
          </p:cNvSpPr>
          <p:nvPr/>
        </p:nvSpPr>
        <p:spPr>
          <a:xfrm>
            <a:off x="2853714" y="48883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2891814" y="51677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2421914" y="53836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2942614" y="41136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2917214" y="44057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2548914" y="50407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3120414" y="47867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1117600" y="4616966"/>
            <a:ext cx="2667000" cy="32431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5372100" y="3785730"/>
            <a:ext cx="1955800" cy="1943343"/>
          </a:xfrm>
          <a:prstGeom prst="ellipse">
            <a:avLst/>
          </a:prstGeom>
          <a:noFill/>
          <a:ln w="381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5905500" y="4343400"/>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85" name="TextBox 84"/>
          <p:cNvSpPr txBox="1"/>
          <p:nvPr/>
        </p:nvSpPr>
        <p:spPr>
          <a:xfrm>
            <a:off x="6138258" y="3828534"/>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86" name="TextBox 85"/>
          <p:cNvSpPr txBox="1"/>
          <p:nvPr/>
        </p:nvSpPr>
        <p:spPr>
          <a:xfrm>
            <a:off x="6235700" y="4381500"/>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87" name="Oval 86"/>
          <p:cNvSpPr>
            <a:spLocks noChangeAspect="1"/>
          </p:cNvSpPr>
          <p:nvPr/>
        </p:nvSpPr>
        <p:spPr>
          <a:xfrm>
            <a:off x="5644041" y="4980436"/>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a:spLocks noChangeAspect="1"/>
          </p:cNvSpPr>
          <p:nvPr/>
        </p:nvSpPr>
        <p:spPr>
          <a:xfrm>
            <a:off x="5939814" y="52820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p:cNvSpPr txBox="1"/>
          <p:nvPr/>
        </p:nvSpPr>
        <p:spPr>
          <a:xfrm>
            <a:off x="5808058" y="4024868"/>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90" name="TextBox 89"/>
          <p:cNvSpPr txBox="1"/>
          <p:nvPr/>
        </p:nvSpPr>
        <p:spPr>
          <a:xfrm>
            <a:off x="5532703" y="4383536"/>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91" name="TextBox 90"/>
          <p:cNvSpPr txBox="1"/>
          <p:nvPr/>
        </p:nvSpPr>
        <p:spPr>
          <a:xfrm>
            <a:off x="6345503" y="4141774"/>
            <a:ext cx="338629" cy="369332"/>
          </a:xfrm>
          <a:prstGeom prst="rect">
            <a:avLst/>
          </a:prstGeom>
          <a:noFill/>
        </p:spPr>
        <p:txBody>
          <a:bodyPr wrap="none" rtlCol="0">
            <a:spAutoFit/>
          </a:bodyPr>
          <a:lstStyle/>
          <a:p>
            <a:r>
              <a:rPr lang="en-US" dirty="0" smtClean="0">
                <a:solidFill>
                  <a:srgbClr val="800000"/>
                </a:solidFill>
                <a:latin typeface="Arial"/>
                <a:cs typeface="Arial"/>
              </a:rPr>
              <a:t>X</a:t>
            </a:r>
            <a:endParaRPr lang="en-US" dirty="0">
              <a:solidFill>
                <a:srgbClr val="800000"/>
              </a:solidFill>
              <a:latin typeface="Arial"/>
              <a:cs typeface="Arial"/>
            </a:endParaRPr>
          </a:p>
        </p:txBody>
      </p:sp>
      <p:sp>
        <p:nvSpPr>
          <p:cNvPr id="92" name="Oval 91"/>
          <p:cNvSpPr>
            <a:spLocks noChangeAspect="1"/>
          </p:cNvSpPr>
          <p:nvPr/>
        </p:nvSpPr>
        <p:spPr>
          <a:xfrm>
            <a:off x="6079514" y="49391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a:spLocks noChangeAspect="1"/>
          </p:cNvSpPr>
          <p:nvPr/>
        </p:nvSpPr>
        <p:spPr>
          <a:xfrm>
            <a:off x="6739914" y="48883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a:spLocks noChangeAspect="1"/>
          </p:cNvSpPr>
          <p:nvPr/>
        </p:nvSpPr>
        <p:spPr>
          <a:xfrm>
            <a:off x="6778014" y="51677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a:spLocks noChangeAspect="1"/>
          </p:cNvSpPr>
          <p:nvPr/>
        </p:nvSpPr>
        <p:spPr>
          <a:xfrm>
            <a:off x="6308114" y="53836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a:spLocks noChangeAspect="1"/>
          </p:cNvSpPr>
          <p:nvPr/>
        </p:nvSpPr>
        <p:spPr>
          <a:xfrm>
            <a:off x="6828814" y="41136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a:spLocks noChangeAspect="1"/>
          </p:cNvSpPr>
          <p:nvPr/>
        </p:nvSpPr>
        <p:spPr>
          <a:xfrm>
            <a:off x="6803414" y="44057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a:spLocks noChangeAspect="1"/>
          </p:cNvSpPr>
          <p:nvPr/>
        </p:nvSpPr>
        <p:spPr>
          <a:xfrm>
            <a:off x="6435114" y="50407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a:spLocks noChangeAspect="1"/>
          </p:cNvSpPr>
          <p:nvPr/>
        </p:nvSpPr>
        <p:spPr>
          <a:xfrm>
            <a:off x="7006614" y="4786760"/>
            <a:ext cx="168288" cy="167216"/>
          </a:xfrm>
          <a:prstGeom prst="ellipse">
            <a:avLst/>
          </a:prstGeom>
          <a:noFill/>
          <a:ln w="2540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flipV="1">
            <a:off x="5003800" y="4616966"/>
            <a:ext cx="2667000" cy="32431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6628802" y="3644900"/>
            <a:ext cx="177800" cy="109323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1945963" y="3220520"/>
            <a:ext cx="1012539" cy="400110"/>
          </a:xfrm>
          <a:prstGeom prst="rect">
            <a:avLst/>
          </a:prstGeom>
          <a:noFill/>
        </p:spPr>
        <p:txBody>
          <a:bodyPr wrap="square" rtlCol="0">
            <a:spAutoFit/>
          </a:bodyPr>
          <a:lstStyle/>
          <a:p>
            <a:pPr algn="ctr"/>
            <a:r>
              <a:rPr lang="en-US" sz="2000" dirty="0" smtClean="0">
                <a:latin typeface="Arial"/>
                <a:cs typeface="Arial"/>
              </a:rPr>
              <a:t>SVM</a:t>
            </a:r>
            <a:endParaRPr lang="en-US" sz="2000" dirty="0">
              <a:latin typeface="Arial"/>
              <a:cs typeface="Arial"/>
            </a:endParaRPr>
          </a:p>
        </p:txBody>
      </p:sp>
      <p:sp>
        <p:nvSpPr>
          <p:cNvPr id="103" name="TextBox 102"/>
          <p:cNvSpPr txBox="1"/>
          <p:nvPr/>
        </p:nvSpPr>
        <p:spPr>
          <a:xfrm>
            <a:off x="5839233" y="3220520"/>
            <a:ext cx="1012539" cy="400110"/>
          </a:xfrm>
          <a:prstGeom prst="rect">
            <a:avLst/>
          </a:prstGeom>
          <a:noFill/>
        </p:spPr>
        <p:txBody>
          <a:bodyPr wrap="square" rtlCol="0">
            <a:spAutoFit/>
          </a:bodyPr>
          <a:lstStyle/>
          <a:p>
            <a:pPr algn="ctr"/>
            <a:r>
              <a:rPr lang="en-US" sz="2000" dirty="0" smtClean="0">
                <a:latin typeface="Arial"/>
                <a:cs typeface="Arial"/>
              </a:rPr>
              <a:t>CPM</a:t>
            </a:r>
            <a:endParaRPr lang="en-US" sz="2000" dirty="0">
              <a:latin typeface="Arial"/>
              <a:cs typeface="Arial"/>
            </a:endParaRPr>
          </a:p>
        </p:txBody>
      </p:sp>
      <p:sp>
        <p:nvSpPr>
          <p:cNvPr id="34" name="Right Arrow 33"/>
          <p:cNvSpPr/>
          <p:nvPr/>
        </p:nvSpPr>
        <p:spPr>
          <a:xfrm>
            <a:off x="4095750" y="4442720"/>
            <a:ext cx="831850" cy="412136"/>
          </a:xfrm>
          <a:prstGeom prst="right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344335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ISP blocks traffic to servers likely operated by cybercriminals</a:t>
            </a:r>
            <a:endParaRPr lang="en-US" dirty="0"/>
          </a:p>
        </p:txBody>
      </p:sp>
      <p:pic>
        <p:nvPicPr>
          <p:cNvPr id="10" name="Picture 9"/>
          <p:cNvPicPr>
            <a:picLocks noChangeAspect="1"/>
          </p:cNvPicPr>
          <p:nvPr/>
        </p:nvPicPr>
        <p:blipFill>
          <a:blip r:embed="rId2"/>
          <a:stretch>
            <a:fillRect/>
          </a:stretch>
        </p:blipFill>
        <p:spPr>
          <a:xfrm>
            <a:off x="148600" y="2326708"/>
            <a:ext cx="8926890" cy="1284149"/>
          </a:xfrm>
          <a:prstGeom prst="rect">
            <a:avLst/>
          </a:prstGeom>
        </p:spPr>
      </p:pic>
      <p:pic>
        <p:nvPicPr>
          <p:cNvPr id="11" name="Picture 10"/>
          <p:cNvPicPr>
            <a:picLocks noChangeAspect="1"/>
          </p:cNvPicPr>
          <p:nvPr/>
        </p:nvPicPr>
        <p:blipFill>
          <a:blip r:embed="rId3"/>
          <a:stretch>
            <a:fillRect/>
          </a:stretch>
        </p:blipFill>
        <p:spPr>
          <a:xfrm>
            <a:off x="1516633" y="2022490"/>
            <a:ext cx="4512862" cy="469769"/>
          </a:xfrm>
          <a:prstGeom prst="rect">
            <a:avLst/>
          </a:prstGeom>
        </p:spPr>
      </p:pic>
      <p:pic>
        <p:nvPicPr>
          <p:cNvPr id="12" name="Picture 11"/>
          <p:cNvPicPr>
            <a:picLocks noChangeAspect="1"/>
          </p:cNvPicPr>
          <p:nvPr/>
        </p:nvPicPr>
        <p:blipFill>
          <a:blip r:embed="rId4"/>
          <a:stretch>
            <a:fillRect/>
          </a:stretch>
        </p:blipFill>
        <p:spPr>
          <a:xfrm>
            <a:off x="278342" y="3581390"/>
            <a:ext cx="1653815" cy="475234"/>
          </a:xfrm>
          <a:prstGeom prst="rect">
            <a:avLst/>
          </a:prstGeom>
        </p:spPr>
      </p:pic>
      <p:pic>
        <p:nvPicPr>
          <p:cNvPr id="13" name="Picture 12"/>
          <p:cNvPicPr>
            <a:picLocks noChangeAspect="1"/>
          </p:cNvPicPr>
          <p:nvPr/>
        </p:nvPicPr>
        <p:blipFill>
          <a:blip r:embed="rId5"/>
          <a:stretch>
            <a:fillRect/>
          </a:stretch>
        </p:blipFill>
        <p:spPr>
          <a:xfrm>
            <a:off x="291853" y="4194852"/>
            <a:ext cx="4545313" cy="1290197"/>
          </a:xfrm>
          <a:prstGeom prst="rect">
            <a:avLst/>
          </a:prstGeom>
        </p:spPr>
      </p:pic>
      <p:pic>
        <p:nvPicPr>
          <p:cNvPr id="15" name="Picture 14"/>
          <p:cNvPicPr>
            <a:picLocks noChangeAspect="1"/>
          </p:cNvPicPr>
          <p:nvPr/>
        </p:nvPicPr>
        <p:blipFill>
          <a:blip r:embed="rId6"/>
          <a:stretch>
            <a:fillRect/>
          </a:stretch>
        </p:blipFill>
        <p:spPr>
          <a:xfrm>
            <a:off x="2937322" y="4465053"/>
            <a:ext cx="6123359" cy="2087621"/>
          </a:xfrm>
          <a:prstGeom prst="rect">
            <a:avLst/>
          </a:prstGeom>
        </p:spPr>
      </p:pic>
      <p:sp>
        <p:nvSpPr>
          <p:cNvPr id="3" name="Rectangle 2"/>
          <p:cNvSpPr/>
          <p:nvPr/>
        </p:nvSpPr>
        <p:spPr>
          <a:xfrm>
            <a:off x="2937322" y="4631022"/>
            <a:ext cx="6123359" cy="181255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3000" dirty="0" smtClean="0">
                <a:solidFill>
                  <a:srgbClr val="FF0000"/>
                </a:solidFill>
                <a:latin typeface="Arial"/>
                <a:cs typeface="Arial"/>
              </a:rPr>
              <a:t>‘We’re experimenting with it to see how aggressive we could be.’</a:t>
            </a:r>
            <a:endParaRPr lang="en-US" sz="3000" dirty="0">
              <a:solidFill>
                <a:srgbClr val="FF0000"/>
              </a:solidFill>
              <a:latin typeface="Arial"/>
              <a:cs typeface="Arial"/>
            </a:endParaRPr>
          </a:p>
          <a:p>
            <a:endParaRPr lang="en-US" sz="2200" dirty="0" smtClean="0">
              <a:solidFill>
                <a:srgbClr val="FF0000"/>
              </a:solidFill>
              <a:latin typeface="Arial"/>
              <a:cs typeface="Arial"/>
            </a:endParaRPr>
          </a:p>
          <a:p>
            <a:r>
              <a:rPr lang="en-US" sz="2200" dirty="0" smtClean="0">
                <a:solidFill>
                  <a:srgbClr val="FF0000"/>
                </a:solidFill>
                <a:latin typeface="Arial"/>
                <a:cs typeface="Arial"/>
              </a:rPr>
              <a:t>-Dale Drew, Level 3’s chief security officer</a:t>
            </a:r>
          </a:p>
          <a:p>
            <a:endParaRPr lang="en-US" dirty="0">
              <a:solidFill>
                <a:srgbClr val="FF0000"/>
              </a:solidFill>
              <a:latin typeface="Arial"/>
              <a:cs typeface="Arial"/>
            </a:endParaRPr>
          </a:p>
        </p:txBody>
      </p:sp>
    </p:spTree>
    <p:extLst>
      <p:ext uri="{BB962C8B-B14F-4D97-AF65-F5344CB8AC3E}">
        <p14:creationId xmlns:p14="http://schemas.microsoft.com/office/powerpoint/2010/main" val="28023439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1361576"/>
            <a:ext cx="8229600" cy="4616648"/>
          </a:xfrm>
          <a:prstGeom prst="rect">
            <a:avLst/>
          </a:prstGeom>
        </p:spPr>
        <p:txBody>
          <a:bodyPr wrap="square">
            <a:spAutoFit/>
          </a:bodyPr>
          <a:lstStyle/>
          <a:p>
            <a:r>
              <a:rPr lang="en-US" sz="3000" dirty="0" smtClean="0">
                <a:solidFill>
                  <a:srgbClr val="FF0000"/>
                </a:solidFill>
              </a:rPr>
              <a:t>Primarily engaged in cybercrime</a:t>
            </a:r>
            <a:r>
              <a:rPr lang="en-US" sz="3000" dirty="0" smtClean="0">
                <a:solidFill>
                  <a:srgbClr val="000000"/>
                </a:solidFill>
              </a:rPr>
              <a:t>. Provide </a:t>
            </a:r>
            <a:r>
              <a:rPr lang="en-US" sz="3000" dirty="0"/>
              <a:t>freedom and resources </a:t>
            </a:r>
            <a:r>
              <a:rPr lang="en-US" sz="3000" dirty="0" smtClean="0"/>
              <a:t>for cybercriminals </a:t>
            </a:r>
            <a:r>
              <a:rPr lang="en-US" sz="3000" dirty="0"/>
              <a:t>to </a:t>
            </a:r>
            <a:r>
              <a:rPr lang="en-US" sz="3000" dirty="0" smtClean="0">
                <a:solidFill>
                  <a:srgbClr val="000000"/>
                </a:solidFill>
              </a:rPr>
              <a:t>operate </a:t>
            </a:r>
          </a:p>
          <a:p>
            <a:endParaRPr lang="en-US" sz="3000" dirty="0">
              <a:solidFill>
                <a:srgbClr val="000000"/>
              </a:solidFill>
            </a:endParaRPr>
          </a:p>
          <a:p>
            <a:r>
              <a:rPr lang="en-US" sz="3000" dirty="0" smtClean="0">
                <a:solidFill>
                  <a:srgbClr val="FF0000"/>
                </a:solidFill>
              </a:rPr>
              <a:t>Fully controlled and managed </a:t>
            </a:r>
            <a:r>
              <a:rPr lang="en-US" sz="3000" dirty="0" smtClean="0"/>
              <a:t>by cybercriminals</a:t>
            </a:r>
          </a:p>
          <a:p>
            <a:endParaRPr lang="en-US" sz="3000" b="1" dirty="0" smtClean="0">
              <a:solidFill>
                <a:srgbClr val="FF0000"/>
              </a:solidFill>
            </a:endParaRPr>
          </a:p>
          <a:p>
            <a:r>
              <a:rPr lang="en-US" sz="3000" b="1" dirty="0" smtClean="0">
                <a:solidFill>
                  <a:srgbClr val="FF0000"/>
                </a:solidFill>
              </a:rPr>
              <a:t>Different from abused but legitimate </a:t>
            </a:r>
            <a:r>
              <a:rPr lang="en-US" sz="3000" b="1" dirty="0" err="1" smtClean="0">
                <a:solidFill>
                  <a:srgbClr val="FF0000"/>
                </a:solidFill>
              </a:rPr>
              <a:t>ASes</a:t>
            </a:r>
            <a:r>
              <a:rPr lang="en-US" sz="3000" b="1" dirty="0" smtClean="0">
                <a:solidFill>
                  <a:srgbClr val="FF0000"/>
                </a:solidFill>
              </a:rPr>
              <a:t>, </a:t>
            </a:r>
            <a:r>
              <a:rPr lang="en-US" sz="3000" dirty="0" smtClean="0">
                <a:solidFill>
                  <a:srgbClr val="000000"/>
                </a:solidFill>
              </a:rPr>
              <a:t>e.g. a cybercriminal rents a machine for a short period of time and then releases back the machine</a:t>
            </a:r>
          </a:p>
        </p:txBody>
      </p:sp>
      <p:pic>
        <p:nvPicPr>
          <p:cNvPr id="17" name="Picture 16"/>
          <p:cNvPicPr>
            <a:picLocks noChangeAspect="1"/>
          </p:cNvPicPr>
          <p:nvPr/>
        </p:nvPicPr>
        <p:blipFill>
          <a:blip r:embed="rId2"/>
          <a:stretch>
            <a:fillRect/>
          </a:stretch>
        </p:blipFill>
        <p:spPr>
          <a:xfrm>
            <a:off x="5029327" y="2304072"/>
            <a:ext cx="971005" cy="789328"/>
          </a:xfrm>
          <a:prstGeom prst="rect">
            <a:avLst/>
          </a:prstGeom>
        </p:spPr>
      </p:pic>
      <p:pic>
        <p:nvPicPr>
          <p:cNvPr id="20" name="Picture 19"/>
          <p:cNvPicPr>
            <a:picLocks noChangeAspect="1"/>
          </p:cNvPicPr>
          <p:nvPr/>
        </p:nvPicPr>
        <p:blipFill>
          <a:blip r:embed="rId3"/>
          <a:stretch>
            <a:fillRect/>
          </a:stretch>
        </p:blipFill>
        <p:spPr>
          <a:xfrm>
            <a:off x="2238147" y="2341509"/>
            <a:ext cx="949756" cy="668120"/>
          </a:xfrm>
          <a:prstGeom prst="rect">
            <a:avLst/>
          </a:prstGeom>
        </p:spPr>
      </p:pic>
      <p:pic>
        <p:nvPicPr>
          <p:cNvPr id="21" name="Picture 20"/>
          <p:cNvPicPr>
            <a:picLocks noChangeAspect="1"/>
          </p:cNvPicPr>
          <p:nvPr/>
        </p:nvPicPr>
        <p:blipFill>
          <a:blip r:embed="rId4"/>
          <a:stretch>
            <a:fillRect/>
          </a:stretch>
        </p:blipFill>
        <p:spPr>
          <a:xfrm>
            <a:off x="4232889" y="2330808"/>
            <a:ext cx="742966" cy="688546"/>
          </a:xfrm>
          <a:prstGeom prst="rect">
            <a:avLst/>
          </a:prstGeom>
        </p:spPr>
      </p:pic>
      <p:pic>
        <p:nvPicPr>
          <p:cNvPr id="22" name="Picture 21"/>
          <p:cNvPicPr>
            <a:picLocks noChangeAspect="1"/>
          </p:cNvPicPr>
          <p:nvPr/>
        </p:nvPicPr>
        <p:blipFill>
          <a:blip r:embed="rId5"/>
          <a:stretch>
            <a:fillRect/>
          </a:stretch>
        </p:blipFill>
        <p:spPr>
          <a:xfrm>
            <a:off x="6151650" y="2254285"/>
            <a:ext cx="502415" cy="732646"/>
          </a:xfrm>
          <a:prstGeom prst="rect">
            <a:avLst/>
          </a:prstGeom>
        </p:spPr>
      </p:pic>
      <p:pic>
        <p:nvPicPr>
          <p:cNvPr id="23" name="Picture 22"/>
          <p:cNvPicPr>
            <a:picLocks noChangeAspect="1"/>
          </p:cNvPicPr>
          <p:nvPr/>
        </p:nvPicPr>
        <p:blipFill>
          <a:blip r:embed="rId6"/>
          <a:stretch>
            <a:fillRect/>
          </a:stretch>
        </p:blipFill>
        <p:spPr>
          <a:xfrm>
            <a:off x="3346549" y="2411939"/>
            <a:ext cx="793217" cy="479414"/>
          </a:xfrm>
          <a:prstGeom prst="rect">
            <a:avLst/>
          </a:prstGeom>
        </p:spPr>
      </p:pic>
      <p:sp>
        <p:nvSpPr>
          <p:cNvPr id="3" name="Title 2"/>
          <p:cNvSpPr>
            <a:spLocks noGrp="1"/>
          </p:cNvSpPr>
          <p:nvPr>
            <p:ph type="title"/>
          </p:nvPr>
        </p:nvSpPr>
        <p:spPr/>
        <p:txBody>
          <a:bodyPr/>
          <a:lstStyle/>
          <a:p>
            <a:r>
              <a:rPr lang="en-US" dirty="0" smtClean="0"/>
              <a:t>Bulletproof Hosting </a:t>
            </a:r>
            <a:r>
              <a:rPr lang="en-US" dirty="0" err="1" smtClean="0"/>
              <a:t>ASes</a:t>
            </a:r>
            <a:endParaRPr lang="en-US" dirty="0"/>
          </a:p>
        </p:txBody>
      </p:sp>
    </p:spTree>
    <p:extLst>
      <p:ext uri="{BB962C8B-B14F-4D97-AF65-F5344CB8AC3E}">
        <p14:creationId xmlns:p14="http://schemas.microsoft.com/office/powerpoint/2010/main" val="2358734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Routing: </a:t>
            </a:r>
            <a:r>
              <a:rPr lang="en-US" dirty="0" smtClean="0"/>
              <a:t>Based </a:t>
            </a:r>
            <a:r>
              <a:rPr lang="en-US" dirty="0" smtClean="0"/>
              <a:t>on BGP</a:t>
            </a:r>
            <a:endParaRPr lang="en-US" dirty="0"/>
          </a:p>
        </p:txBody>
      </p:sp>
      <p:sp>
        <p:nvSpPr>
          <p:cNvPr id="3" name="Content Placeholder 2"/>
          <p:cNvSpPr>
            <a:spLocks noGrp="1"/>
          </p:cNvSpPr>
          <p:nvPr>
            <p:ph idx="1"/>
          </p:nvPr>
        </p:nvSpPr>
        <p:spPr>
          <a:xfrm>
            <a:off x="457200" y="1600202"/>
            <a:ext cx="8229600" cy="5029199"/>
          </a:xfrm>
        </p:spPr>
        <p:txBody>
          <a:bodyPr>
            <a:normAutofit lnSpcReduction="10000"/>
          </a:bodyPr>
          <a:lstStyle/>
          <a:p>
            <a:pPr marL="0" indent="0">
              <a:buNone/>
            </a:pPr>
            <a:r>
              <a:rPr lang="en-US" sz="2800" dirty="0"/>
              <a:t>BGP is the protocol for different AS’s to exchange routing info</a:t>
            </a:r>
          </a:p>
          <a:p>
            <a:pPr marL="0" indent="0">
              <a:buNone/>
            </a:pPr>
            <a:endParaRPr lang="en-US" sz="2800" dirty="0"/>
          </a:p>
          <a:p>
            <a:pPr marL="0" indent="0">
              <a:buNone/>
            </a:pPr>
            <a:r>
              <a:rPr lang="en-US" sz="2800" dirty="0"/>
              <a:t>Not the actual routing protocol</a:t>
            </a:r>
          </a:p>
          <a:p>
            <a:pPr marL="0" indent="0">
              <a:buNone/>
            </a:pPr>
            <a:r>
              <a:rPr lang="en-US" sz="2800" dirty="0"/>
              <a:t>(that’s IP</a:t>
            </a:r>
            <a:r>
              <a:rPr lang="en-US" sz="2800" dirty="0" smtClean="0"/>
              <a:t>)</a:t>
            </a:r>
          </a:p>
          <a:p>
            <a:pPr marL="0" indent="0">
              <a:buNone/>
            </a:pPr>
            <a:endParaRPr lang="en-US" sz="2800" dirty="0" smtClean="0"/>
          </a:p>
          <a:p>
            <a:pPr marL="0" indent="0">
              <a:buNone/>
            </a:pPr>
            <a:endParaRPr lang="en-US" sz="2800" dirty="0"/>
          </a:p>
          <a:p>
            <a:pPr marL="0" lvl="0" indent="0">
              <a:buNone/>
            </a:pPr>
            <a:r>
              <a:rPr lang="en-US" sz="2800" dirty="0">
                <a:solidFill>
                  <a:prstClr val="black"/>
                </a:solidFill>
              </a:rPr>
              <a:t>Let’s study at Shortest Path Routing instead of BGP</a:t>
            </a:r>
          </a:p>
          <a:p>
            <a:pPr marL="457200" indent="-457200"/>
            <a:r>
              <a:rPr lang="en-US" sz="2800" dirty="0">
                <a:solidFill>
                  <a:prstClr val="black"/>
                </a:solidFill>
              </a:rPr>
              <a:t>Nice illustration of attacks</a:t>
            </a:r>
          </a:p>
          <a:p>
            <a:pPr marL="457200" indent="-457200"/>
            <a:r>
              <a:rPr lang="en-US" sz="2800" dirty="0">
                <a:solidFill>
                  <a:prstClr val="black"/>
                </a:solidFill>
              </a:rPr>
              <a:t>Similar issues apply in BGP</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p:txBody>
      </p:sp>
      <p:pic>
        <p:nvPicPr>
          <p:cNvPr id="4098" name="Picture 2" descr="http://idata.over-blog.com/4/34/24/78/Cisco-Hadware/BG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0" y="2187287"/>
            <a:ext cx="2700338" cy="24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25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Cloud 17"/>
          <p:cNvSpPr/>
          <p:nvPr/>
        </p:nvSpPr>
        <p:spPr>
          <a:xfrm>
            <a:off x="56346" y="1260102"/>
            <a:ext cx="6080920" cy="2511497"/>
          </a:xfrm>
          <a:prstGeom prst="cloud">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srgbClr val="000000"/>
              </a:solidFill>
            </a:endParaRPr>
          </a:p>
        </p:txBody>
      </p:sp>
      <p:sp>
        <p:nvSpPr>
          <p:cNvPr id="2" name="Title 1"/>
          <p:cNvSpPr>
            <a:spLocks noGrp="1"/>
          </p:cNvSpPr>
          <p:nvPr>
            <p:ph type="title"/>
          </p:nvPr>
        </p:nvSpPr>
        <p:spPr>
          <a:xfrm>
            <a:off x="457200" y="34751"/>
            <a:ext cx="8229600" cy="1143000"/>
          </a:xfrm>
        </p:spPr>
        <p:txBody>
          <a:bodyPr>
            <a:normAutofit/>
          </a:bodyPr>
          <a:lstStyle/>
          <a:p>
            <a:r>
              <a:rPr lang="en-US" sz="3500" dirty="0" smtClean="0">
                <a:solidFill>
                  <a:srgbClr val="000000"/>
                </a:solidFill>
              </a:rPr>
              <a:t>Bulletproof </a:t>
            </a:r>
            <a:r>
              <a:rPr lang="en-US" sz="3500" dirty="0">
                <a:solidFill>
                  <a:srgbClr val="000000"/>
                </a:solidFill>
              </a:rPr>
              <a:t>H</a:t>
            </a:r>
            <a:r>
              <a:rPr lang="en-US" sz="3500" dirty="0" smtClean="0">
                <a:solidFill>
                  <a:srgbClr val="000000"/>
                </a:solidFill>
              </a:rPr>
              <a:t>osting </a:t>
            </a:r>
            <a:r>
              <a:rPr lang="en-US" sz="3500" dirty="0" err="1" smtClean="0">
                <a:solidFill>
                  <a:srgbClr val="000000"/>
                </a:solidFill>
              </a:rPr>
              <a:t>ASes</a:t>
            </a:r>
            <a:endParaRPr lang="en-US" sz="3500" dirty="0">
              <a:solidFill>
                <a:srgbClr val="000000"/>
              </a:solidFill>
            </a:endParaRPr>
          </a:p>
        </p:txBody>
      </p:sp>
      <p:sp>
        <p:nvSpPr>
          <p:cNvPr id="5" name="Content Placeholder 4"/>
          <p:cNvSpPr>
            <a:spLocks noGrp="1"/>
          </p:cNvSpPr>
          <p:nvPr>
            <p:ph idx="1"/>
          </p:nvPr>
        </p:nvSpPr>
        <p:spPr>
          <a:xfrm>
            <a:off x="212971" y="3865081"/>
            <a:ext cx="8844845" cy="2585323"/>
          </a:xfrm>
          <a:prstGeom prst="rect">
            <a:avLst/>
          </a:prstGeom>
        </p:spPr>
        <p:txBody>
          <a:bodyPr wrap="square">
            <a:spAutoFit/>
          </a:bodyPr>
          <a:lstStyle/>
          <a:p>
            <a:pPr algn="just"/>
            <a:r>
              <a:rPr lang="en-US" sz="3000" dirty="0" smtClean="0">
                <a:solidFill>
                  <a:srgbClr val="000000"/>
                </a:solidFill>
              </a:rPr>
              <a:t>Provide </a:t>
            </a:r>
            <a:r>
              <a:rPr lang="en-US" sz="3000" dirty="0">
                <a:solidFill>
                  <a:srgbClr val="FF0000"/>
                </a:solidFill>
              </a:rPr>
              <a:t>freedom and resources </a:t>
            </a:r>
            <a:r>
              <a:rPr lang="en-US" sz="3000" dirty="0" smtClean="0">
                <a:solidFill>
                  <a:srgbClr val="000000"/>
                </a:solidFill>
              </a:rPr>
              <a:t>for cybercriminals </a:t>
            </a:r>
            <a:r>
              <a:rPr lang="en-US" sz="3000" dirty="0">
                <a:solidFill>
                  <a:srgbClr val="000000"/>
                </a:solidFill>
              </a:rPr>
              <a:t>to </a:t>
            </a:r>
            <a:r>
              <a:rPr lang="en-US" sz="3000" dirty="0" smtClean="0">
                <a:solidFill>
                  <a:srgbClr val="000000"/>
                </a:solidFill>
              </a:rPr>
              <a:t>operate</a:t>
            </a:r>
            <a:r>
              <a:rPr lang="en-US" sz="3000" dirty="0">
                <a:solidFill>
                  <a:srgbClr val="000000"/>
                </a:solidFill>
              </a:rPr>
              <a:t> </a:t>
            </a:r>
            <a:r>
              <a:rPr lang="en-US" sz="3000" dirty="0" smtClean="0">
                <a:solidFill>
                  <a:srgbClr val="000000"/>
                </a:solidFill>
              </a:rPr>
              <a:t>(hosting illegal </a:t>
            </a:r>
            <a:r>
              <a:rPr lang="en-US" sz="3000" dirty="0">
                <a:solidFill>
                  <a:srgbClr val="000000"/>
                </a:solidFill>
              </a:rPr>
              <a:t>and criminal content</a:t>
            </a:r>
            <a:r>
              <a:rPr lang="en-US" sz="3000" dirty="0" smtClean="0">
                <a:solidFill>
                  <a:srgbClr val="000000"/>
                </a:solidFill>
              </a:rPr>
              <a:t>, C</a:t>
            </a:r>
            <a:r>
              <a:rPr lang="en-US" sz="3000" dirty="0">
                <a:solidFill>
                  <a:srgbClr val="000000"/>
                </a:solidFill>
              </a:rPr>
              <a:t>&amp;C </a:t>
            </a:r>
            <a:r>
              <a:rPr lang="en-US" sz="3000" dirty="0" smtClean="0">
                <a:solidFill>
                  <a:srgbClr val="000000"/>
                </a:solidFill>
              </a:rPr>
              <a:t>servers</a:t>
            </a:r>
            <a:r>
              <a:rPr lang="en-US" sz="3000" dirty="0">
                <a:solidFill>
                  <a:srgbClr val="000000"/>
                </a:solidFill>
              </a:rPr>
              <a:t>)</a:t>
            </a:r>
          </a:p>
          <a:p>
            <a:pPr algn="just"/>
            <a:r>
              <a:rPr lang="en-US" sz="3000" dirty="0" smtClean="0">
                <a:solidFill>
                  <a:srgbClr val="FF0000"/>
                </a:solidFill>
              </a:rPr>
              <a:t>Fully controlled and managed </a:t>
            </a:r>
            <a:r>
              <a:rPr lang="en-US" sz="3000" dirty="0" smtClean="0"/>
              <a:t>by cybercriminals</a:t>
            </a:r>
          </a:p>
          <a:p>
            <a:r>
              <a:rPr lang="en-US" sz="3000" b="1" dirty="0" smtClean="0">
                <a:solidFill>
                  <a:srgbClr val="FF0000"/>
                </a:solidFill>
              </a:rPr>
              <a:t>Different from abused legitimate </a:t>
            </a:r>
            <a:r>
              <a:rPr lang="en-US" sz="3000" b="1" dirty="0" err="1" smtClean="0">
                <a:solidFill>
                  <a:srgbClr val="FF0000"/>
                </a:solidFill>
              </a:rPr>
              <a:t>ASes</a:t>
            </a:r>
            <a:r>
              <a:rPr lang="en-US" sz="3000" b="1" dirty="0"/>
              <a:t> </a:t>
            </a:r>
            <a:r>
              <a:rPr lang="en-US" sz="3000" dirty="0" smtClean="0"/>
              <a:t>(</a:t>
            </a:r>
            <a:r>
              <a:rPr lang="en-US" sz="3000" dirty="0" err="1" smtClean="0"/>
              <a:t>eg</a:t>
            </a:r>
            <a:r>
              <a:rPr lang="en-US" sz="3000" dirty="0" smtClean="0"/>
              <a:t> </a:t>
            </a:r>
            <a:r>
              <a:rPr lang="en-US" sz="3000" dirty="0" err="1" smtClean="0"/>
              <a:t>GoDaddy</a:t>
            </a:r>
            <a:r>
              <a:rPr lang="en-US" sz="3000" dirty="0" smtClean="0"/>
              <a:t>)</a:t>
            </a:r>
          </a:p>
        </p:txBody>
      </p:sp>
      <p:pic>
        <p:nvPicPr>
          <p:cNvPr id="7" name="Picture 6"/>
          <p:cNvPicPr>
            <a:picLocks noChangeAspect="1"/>
          </p:cNvPicPr>
          <p:nvPr/>
        </p:nvPicPr>
        <p:blipFill>
          <a:blip r:embed="rId2"/>
          <a:stretch>
            <a:fillRect/>
          </a:stretch>
        </p:blipFill>
        <p:spPr>
          <a:xfrm>
            <a:off x="971446" y="1893320"/>
            <a:ext cx="946150" cy="764923"/>
          </a:xfrm>
          <a:prstGeom prst="rect">
            <a:avLst/>
          </a:prstGeom>
        </p:spPr>
      </p:pic>
      <p:pic>
        <p:nvPicPr>
          <p:cNvPr id="9" name="Picture 8"/>
          <p:cNvPicPr>
            <a:picLocks noChangeAspect="1"/>
          </p:cNvPicPr>
          <p:nvPr/>
        </p:nvPicPr>
        <p:blipFill>
          <a:blip r:embed="rId3"/>
          <a:stretch>
            <a:fillRect/>
          </a:stretch>
        </p:blipFill>
        <p:spPr>
          <a:xfrm>
            <a:off x="3236116" y="2658243"/>
            <a:ext cx="979439" cy="909790"/>
          </a:xfrm>
          <a:prstGeom prst="rect">
            <a:avLst/>
          </a:prstGeom>
        </p:spPr>
      </p:pic>
      <p:pic>
        <p:nvPicPr>
          <p:cNvPr id="13" name="Picture 12"/>
          <p:cNvPicPr>
            <a:picLocks noChangeAspect="1"/>
          </p:cNvPicPr>
          <p:nvPr/>
        </p:nvPicPr>
        <p:blipFill>
          <a:blip r:embed="rId4"/>
          <a:stretch>
            <a:fillRect/>
          </a:stretch>
        </p:blipFill>
        <p:spPr>
          <a:xfrm>
            <a:off x="4855337" y="1950807"/>
            <a:ext cx="787669" cy="787669"/>
          </a:xfrm>
          <a:prstGeom prst="rect">
            <a:avLst/>
          </a:prstGeom>
        </p:spPr>
      </p:pic>
      <p:pic>
        <p:nvPicPr>
          <p:cNvPr id="15" name="Picture 14"/>
          <p:cNvPicPr>
            <a:picLocks noChangeAspect="1"/>
          </p:cNvPicPr>
          <p:nvPr/>
        </p:nvPicPr>
        <p:blipFill>
          <a:blip r:embed="rId5"/>
          <a:stretch>
            <a:fillRect/>
          </a:stretch>
        </p:blipFill>
        <p:spPr>
          <a:xfrm>
            <a:off x="3918736" y="1552719"/>
            <a:ext cx="823218" cy="838118"/>
          </a:xfrm>
          <a:prstGeom prst="rect">
            <a:avLst/>
          </a:prstGeom>
        </p:spPr>
      </p:pic>
      <p:pic>
        <p:nvPicPr>
          <p:cNvPr id="16" name="Picture 15"/>
          <p:cNvPicPr>
            <a:picLocks noChangeAspect="1"/>
          </p:cNvPicPr>
          <p:nvPr/>
        </p:nvPicPr>
        <p:blipFill>
          <a:blip r:embed="rId6"/>
          <a:stretch>
            <a:fillRect/>
          </a:stretch>
        </p:blipFill>
        <p:spPr>
          <a:xfrm>
            <a:off x="2086550" y="1761533"/>
            <a:ext cx="1491366" cy="629304"/>
          </a:xfrm>
          <a:prstGeom prst="rect">
            <a:avLst/>
          </a:prstGeom>
        </p:spPr>
      </p:pic>
      <p:sp>
        <p:nvSpPr>
          <p:cNvPr id="11" name="Content Placeholder 2"/>
          <p:cNvSpPr txBox="1">
            <a:spLocks/>
          </p:cNvSpPr>
          <p:nvPr/>
        </p:nvSpPr>
        <p:spPr>
          <a:xfrm>
            <a:off x="1917596" y="2646883"/>
            <a:ext cx="2037064" cy="4202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t>Scam hosting</a:t>
            </a:r>
            <a:endParaRPr lang="en-US" sz="2800" dirty="0" smtClean="0">
              <a:solidFill>
                <a:srgbClr val="000000"/>
              </a:solidFill>
            </a:endParaRPr>
          </a:p>
        </p:txBody>
      </p:sp>
      <p:sp>
        <p:nvSpPr>
          <p:cNvPr id="10" name="Content Placeholder 2"/>
          <p:cNvSpPr txBox="1">
            <a:spLocks/>
          </p:cNvSpPr>
          <p:nvPr/>
        </p:nvSpPr>
        <p:spPr>
          <a:xfrm>
            <a:off x="473796" y="2500336"/>
            <a:ext cx="1601552" cy="4202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t>C &amp; C botnets</a:t>
            </a:r>
            <a:endParaRPr lang="en-US" sz="2800" dirty="0" smtClean="0">
              <a:solidFill>
                <a:srgbClr val="000000"/>
              </a:solidFill>
            </a:endParaRPr>
          </a:p>
        </p:txBody>
      </p:sp>
      <p:sp>
        <p:nvSpPr>
          <p:cNvPr id="14" name="Content Placeholder 2"/>
          <p:cNvSpPr txBox="1">
            <a:spLocks/>
          </p:cNvSpPr>
          <p:nvPr/>
        </p:nvSpPr>
        <p:spPr>
          <a:xfrm>
            <a:off x="3236116" y="2188232"/>
            <a:ext cx="1601552" cy="4202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t>phishing</a:t>
            </a:r>
            <a:endParaRPr lang="en-US" sz="2800" dirty="0" smtClean="0">
              <a:solidFill>
                <a:srgbClr val="000000"/>
              </a:solidFill>
            </a:endParaRPr>
          </a:p>
        </p:txBody>
      </p:sp>
      <p:sp>
        <p:nvSpPr>
          <p:cNvPr id="19" name="Content Placeholder 2"/>
          <p:cNvSpPr txBox="1">
            <a:spLocks/>
          </p:cNvSpPr>
          <p:nvPr/>
        </p:nvSpPr>
        <p:spPr>
          <a:xfrm>
            <a:off x="4454050" y="2710461"/>
            <a:ext cx="1835563" cy="4202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t>m</a:t>
            </a:r>
            <a:r>
              <a:rPr lang="en-US" sz="2800" dirty="0" smtClean="0"/>
              <a:t>alware</a:t>
            </a:r>
          </a:p>
          <a:p>
            <a:pPr marL="0" indent="0">
              <a:buNone/>
            </a:pPr>
            <a:endParaRPr lang="en-US" sz="2800" dirty="0" smtClean="0">
              <a:solidFill>
                <a:srgbClr val="000000"/>
              </a:solidFill>
            </a:endParaRPr>
          </a:p>
        </p:txBody>
      </p:sp>
      <p:sp>
        <p:nvSpPr>
          <p:cNvPr id="3" name="Rectangle 2"/>
          <p:cNvSpPr/>
          <p:nvPr/>
        </p:nvSpPr>
        <p:spPr>
          <a:xfrm>
            <a:off x="6289613" y="1761533"/>
            <a:ext cx="2693494" cy="1200328"/>
          </a:xfrm>
          <a:prstGeom prst="rect">
            <a:avLst/>
          </a:prstGeom>
        </p:spPr>
        <p:txBody>
          <a:bodyPr wrap="square">
            <a:spAutoFit/>
          </a:bodyPr>
          <a:lstStyle/>
          <a:p>
            <a:pPr algn="just"/>
            <a:r>
              <a:rPr lang="en-US" sz="2400" dirty="0" smtClean="0">
                <a:solidFill>
                  <a:srgbClr val="0000FF"/>
                </a:solidFill>
              </a:rPr>
              <a:t>Shutdowns:</a:t>
            </a:r>
          </a:p>
          <a:p>
            <a:pPr algn="just"/>
            <a:r>
              <a:rPr lang="en-US" sz="2400" dirty="0" err="1" smtClean="0"/>
              <a:t>McColo</a:t>
            </a:r>
            <a:r>
              <a:rPr lang="en-US" sz="2400" dirty="0"/>
              <a:t>, </a:t>
            </a:r>
            <a:r>
              <a:rPr lang="en-US" sz="2400" dirty="0" err="1"/>
              <a:t>Atrivo</a:t>
            </a:r>
            <a:r>
              <a:rPr lang="en-US" sz="2400" dirty="0"/>
              <a:t>/</a:t>
            </a:r>
            <a:r>
              <a:rPr lang="en-US" sz="2400" dirty="0" err="1" smtClean="0"/>
              <a:t>Intercage</a:t>
            </a:r>
            <a:endParaRPr lang="en-US" sz="2400" dirty="0" smtClean="0"/>
          </a:p>
        </p:txBody>
      </p:sp>
    </p:spTree>
    <p:extLst>
      <p:ext uri="{BB962C8B-B14F-4D97-AF65-F5344CB8AC3E}">
        <p14:creationId xmlns:p14="http://schemas.microsoft.com/office/powerpoint/2010/main" val="723319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8779" y="254583"/>
            <a:ext cx="8893632" cy="1143000"/>
          </a:xfrm>
        </p:spPr>
        <p:txBody>
          <a:bodyPr>
            <a:normAutofit/>
          </a:bodyPr>
          <a:lstStyle/>
          <a:p>
            <a:r>
              <a:rPr lang="en-US" dirty="0" smtClean="0">
                <a:solidFill>
                  <a:srgbClr val="000000"/>
                </a:solidFill>
              </a:rPr>
              <a:t>Traffic Monitoring</a:t>
            </a:r>
            <a:endParaRPr lang="en-US" dirty="0">
              <a:solidFill>
                <a:srgbClr val="000000"/>
              </a:solidFill>
            </a:endParaRPr>
          </a:p>
        </p:txBody>
      </p:sp>
      <p:sp>
        <p:nvSpPr>
          <p:cNvPr id="3" name="Content Placeholder 2"/>
          <p:cNvSpPr>
            <a:spLocks noGrp="1"/>
          </p:cNvSpPr>
          <p:nvPr>
            <p:ph idx="1"/>
          </p:nvPr>
        </p:nvSpPr>
        <p:spPr>
          <a:xfrm>
            <a:off x="98780" y="4050360"/>
            <a:ext cx="9045220" cy="1176689"/>
          </a:xfrm>
        </p:spPr>
        <p:txBody>
          <a:bodyPr>
            <a:noAutofit/>
          </a:bodyPr>
          <a:lstStyle/>
          <a:p>
            <a:r>
              <a:rPr lang="en-US" sz="3000" dirty="0" smtClean="0"/>
              <a:t>Example current AS reputation systems: BGP Ranking, </a:t>
            </a:r>
            <a:r>
              <a:rPr lang="en-US" sz="3000" dirty="0" err="1" smtClean="0"/>
              <a:t>Hostexploit</a:t>
            </a:r>
            <a:r>
              <a:rPr lang="en-US" sz="3000" dirty="0" smtClean="0"/>
              <a:t>, FIRE</a:t>
            </a:r>
          </a:p>
          <a:p>
            <a:r>
              <a:rPr lang="en-US" sz="3000" dirty="0" smtClean="0"/>
              <a:t>Either collect the above directly or rely on third parties</a:t>
            </a:r>
          </a:p>
          <a:p>
            <a:pPr marL="0" indent="0">
              <a:buNone/>
            </a:pPr>
            <a:endParaRPr lang="en-US" sz="3000" dirty="0" smtClean="0"/>
          </a:p>
        </p:txBody>
      </p:sp>
      <p:sp>
        <p:nvSpPr>
          <p:cNvPr id="9" name="Cloud 8"/>
          <p:cNvSpPr/>
          <p:nvPr/>
        </p:nvSpPr>
        <p:spPr>
          <a:xfrm>
            <a:off x="98779" y="2103068"/>
            <a:ext cx="1298223" cy="839020"/>
          </a:xfrm>
          <a:prstGeom prst="cloud">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AS</a:t>
            </a:r>
          </a:p>
        </p:txBody>
      </p:sp>
      <p:sp>
        <p:nvSpPr>
          <p:cNvPr id="18" name="Right Arrow 17"/>
          <p:cNvSpPr/>
          <p:nvPr/>
        </p:nvSpPr>
        <p:spPr>
          <a:xfrm>
            <a:off x="7244460" y="2214582"/>
            <a:ext cx="668422" cy="412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Content Placeholder 2"/>
          <p:cNvSpPr txBox="1">
            <a:spLocks/>
          </p:cNvSpPr>
          <p:nvPr/>
        </p:nvSpPr>
        <p:spPr>
          <a:xfrm>
            <a:off x="7966354" y="1976467"/>
            <a:ext cx="1587513" cy="63127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500" dirty="0" smtClean="0">
                <a:solidFill>
                  <a:srgbClr val="000000"/>
                </a:solidFill>
              </a:rPr>
              <a:t>Badness </a:t>
            </a:r>
          </a:p>
          <a:p>
            <a:pPr marL="0" indent="0">
              <a:buNone/>
            </a:pPr>
            <a:r>
              <a:rPr lang="en-US" sz="2500" dirty="0" smtClean="0">
                <a:solidFill>
                  <a:srgbClr val="000000"/>
                </a:solidFill>
              </a:rPr>
              <a:t>score</a:t>
            </a:r>
          </a:p>
        </p:txBody>
      </p:sp>
      <p:sp>
        <p:nvSpPr>
          <p:cNvPr id="16" name="Content Placeholder 2"/>
          <p:cNvSpPr txBox="1">
            <a:spLocks/>
          </p:cNvSpPr>
          <p:nvPr/>
        </p:nvSpPr>
        <p:spPr>
          <a:xfrm>
            <a:off x="4856030" y="1769326"/>
            <a:ext cx="2228220" cy="81168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smtClean="0"/>
              <a:t>Examine concentration</a:t>
            </a:r>
          </a:p>
          <a:p>
            <a:pPr marL="0" indent="0">
              <a:buNone/>
            </a:pPr>
            <a:r>
              <a:rPr lang="en-US" sz="2800" dirty="0"/>
              <a:t>/</a:t>
            </a:r>
            <a:r>
              <a:rPr lang="en-US" sz="2800" dirty="0" smtClean="0"/>
              <a:t>persistence </a:t>
            </a:r>
          </a:p>
          <a:p>
            <a:pPr marL="0" indent="0">
              <a:buNone/>
            </a:pPr>
            <a:r>
              <a:rPr lang="en-US" sz="2800" dirty="0" smtClean="0"/>
              <a:t>of badness</a:t>
            </a:r>
          </a:p>
        </p:txBody>
      </p:sp>
      <p:sp>
        <p:nvSpPr>
          <p:cNvPr id="17" name="Right Arrow 16"/>
          <p:cNvSpPr/>
          <p:nvPr/>
        </p:nvSpPr>
        <p:spPr>
          <a:xfrm>
            <a:off x="3989422" y="2255581"/>
            <a:ext cx="668422" cy="412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1688554" y="2294790"/>
            <a:ext cx="668422" cy="41202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ontent Placeholder 2"/>
          <p:cNvSpPr txBox="1">
            <a:spLocks/>
          </p:cNvSpPr>
          <p:nvPr/>
        </p:nvSpPr>
        <p:spPr>
          <a:xfrm>
            <a:off x="2495485" y="2011329"/>
            <a:ext cx="1587513" cy="63127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500" dirty="0" smtClean="0">
                <a:solidFill>
                  <a:srgbClr val="000000"/>
                </a:solidFill>
              </a:rPr>
              <a:t>Monitor traffic </a:t>
            </a:r>
          </a:p>
        </p:txBody>
      </p:sp>
    </p:spTree>
    <p:extLst>
      <p:ext uri="{BB962C8B-B14F-4D97-AF65-F5344CB8AC3E}">
        <p14:creationId xmlns:p14="http://schemas.microsoft.com/office/powerpoint/2010/main" val="29945017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8779" y="147639"/>
            <a:ext cx="8893632" cy="1143000"/>
          </a:xfrm>
        </p:spPr>
        <p:txBody>
          <a:bodyPr>
            <a:normAutofit/>
          </a:bodyPr>
          <a:lstStyle/>
          <a:p>
            <a:r>
              <a:rPr lang="en-US" sz="4000" dirty="0" smtClean="0">
                <a:solidFill>
                  <a:srgbClr val="000000"/>
                </a:solidFill>
              </a:rPr>
              <a:t>Problems with Network Monitoring</a:t>
            </a:r>
            <a:endParaRPr lang="en-US" sz="4000" dirty="0">
              <a:solidFill>
                <a:srgbClr val="000000"/>
              </a:solidFill>
            </a:endParaRPr>
          </a:p>
        </p:txBody>
      </p:sp>
      <p:sp>
        <p:nvSpPr>
          <p:cNvPr id="3" name="Content Placeholder 2"/>
          <p:cNvSpPr>
            <a:spLocks noGrp="1"/>
          </p:cNvSpPr>
          <p:nvPr>
            <p:ph idx="1"/>
          </p:nvPr>
        </p:nvSpPr>
        <p:spPr>
          <a:xfrm>
            <a:off x="312667" y="1550754"/>
            <a:ext cx="5195122" cy="1777999"/>
          </a:xfrm>
        </p:spPr>
        <p:txBody>
          <a:bodyPr>
            <a:noAutofit/>
          </a:bodyPr>
          <a:lstStyle/>
          <a:p>
            <a:r>
              <a:rPr lang="en-US" sz="2900" dirty="0" smtClean="0">
                <a:solidFill>
                  <a:srgbClr val="FF0000"/>
                </a:solidFill>
              </a:rPr>
              <a:t>Need for lots of vantage points. </a:t>
            </a:r>
            <a:r>
              <a:rPr lang="en-US" sz="2900" dirty="0" smtClean="0"/>
              <a:t>Impossible to monitor data plane activity globally</a:t>
            </a:r>
          </a:p>
          <a:p>
            <a:r>
              <a:rPr lang="en-US" sz="2900" dirty="0" smtClean="0">
                <a:solidFill>
                  <a:srgbClr val="FF0000"/>
                </a:solidFill>
              </a:rPr>
              <a:t>High </a:t>
            </a:r>
            <a:r>
              <a:rPr lang="en-US" sz="2900" dirty="0">
                <a:solidFill>
                  <a:srgbClr val="FF0000"/>
                </a:solidFill>
              </a:rPr>
              <a:t>f</a:t>
            </a:r>
            <a:r>
              <a:rPr lang="en-US" sz="2900" dirty="0" smtClean="0">
                <a:solidFill>
                  <a:srgbClr val="FF0000"/>
                </a:solidFill>
              </a:rPr>
              <a:t>alse positives. </a:t>
            </a:r>
            <a:r>
              <a:rPr lang="en-US" sz="2900" dirty="0" smtClean="0">
                <a:solidFill>
                  <a:srgbClr val="000000"/>
                </a:solidFill>
              </a:rPr>
              <a:t>Reports include legit but abused </a:t>
            </a:r>
            <a:r>
              <a:rPr lang="en-US" sz="2900" dirty="0" err="1" smtClean="0">
                <a:solidFill>
                  <a:srgbClr val="000000"/>
                </a:solidFill>
              </a:rPr>
              <a:t>ASes</a:t>
            </a:r>
            <a:r>
              <a:rPr lang="en-US" sz="2900" dirty="0" smtClean="0">
                <a:solidFill>
                  <a:srgbClr val="000000"/>
                </a:solidFill>
              </a:rPr>
              <a:t> </a:t>
            </a:r>
          </a:p>
          <a:p>
            <a:r>
              <a:rPr lang="en-US" sz="2900" dirty="0" smtClean="0">
                <a:solidFill>
                  <a:srgbClr val="FF0000"/>
                </a:solidFill>
              </a:rPr>
              <a:t>Difficult to use</a:t>
            </a:r>
            <a:r>
              <a:rPr lang="en-US" sz="2900" dirty="0" smtClean="0">
                <a:solidFill>
                  <a:srgbClr val="000000"/>
                </a:solidFill>
              </a:rPr>
              <a:t> these reports for </a:t>
            </a:r>
            <a:r>
              <a:rPr lang="en-US" sz="2900" dirty="0" err="1" smtClean="0">
                <a:solidFill>
                  <a:srgbClr val="000000"/>
                </a:solidFill>
              </a:rPr>
              <a:t>eg</a:t>
            </a:r>
            <a:r>
              <a:rPr lang="en-US" sz="2900" dirty="0" smtClean="0">
                <a:solidFill>
                  <a:srgbClr val="000000"/>
                </a:solidFill>
              </a:rPr>
              <a:t> traffic blocking</a:t>
            </a:r>
            <a:endParaRPr lang="en-US" sz="2900" dirty="0">
              <a:solidFill>
                <a:srgbClr val="000000"/>
              </a:solidFill>
            </a:endParaRPr>
          </a:p>
          <a:p>
            <a:r>
              <a:rPr lang="en-US" sz="2900" dirty="0" smtClean="0">
                <a:solidFill>
                  <a:srgbClr val="000000"/>
                </a:solidFill>
              </a:rPr>
              <a:t>Usually the </a:t>
            </a:r>
            <a:r>
              <a:rPr lang="en-US" sz="2900" dirty="0" smtClean="0">
                <a:solidFill>
                  <a:srgbClr val="FF0000"/>
                </a:solidFill>
              </a:rPr>
              <a:t>attacks are already under the way</a:t>
            </a:r>
            <a:endParaRPr lang="en-US" sz="2900" dirty="0">
              <a:solidFill>
                <a:srgbClr val="FF0000"/>
              </a:solidFill>
            </a:endParaRPr>
          </a:p>
          <a:p>
            <a:endParaRPr lang="en-US" sz="2800" dirty="0">
              <a:solidFill>
                <a:srgbClr val="000000"/>
              </a:solidFill>
            </a:endParaRPr>
          </a:p>
          <a:p>
            <a:pPr marL="0" indent="0">
              <a:buNone/>
            </a:pPr>
            <a:endParaRPr lang="en-US" sz="3300" dirty="0" smtClean="0"/>
          </a:p>
        </p:txBody>
      </p:sp>
      <p:sp>
        <p:nvSpPr>
          <p:cNvPr id="15" name="Content Placeholder 2"/>
          <p:cNvSpPr txBox="1">
            <a:spLocks/>
          </p:cNvSpPr>
          <p:nvPr/>
        </p:nvSpPr>
        <p:spPr>
          <a:xfrm>
            <a:off x="5770622" y="1604245"/>
            <a:ext cx="3221789" cy="3248526"/>
          </a:xfrm>
          <a:prstGeom prst="rect">
            <a:avLst/>
          </a:prstGeom>
          <a:ln>
            <a:no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u="sng" dirty="0" smtClean="0"/>
              <a:t>Example </a:t>
            </a:r>
            <a:r>
              <a:rPr lang="en-US" sz="2000" u="sng" dirty="0" err="1" smtClean="0"/>
              <a:t>Hostexploit</a:t>
            </a:r>
            <a:r>
              <a:rPr lang="en-US" sz="2000" u="sng" dirty="0" smtClean="0"/>
              <a:t> Report (03/2014)</a:t>
            </a:r>
          </a:p>
          <a:p>
            <a:pPr marL="0" indent="0">
              <a:buFont typeface="Arial"/>
              <a:buNone/>
            </a:pPr>
            <a:r>
              <a:rPr lang="en-US" sz="2000" dirty="0" smtClean="0"/>
              <a:t>1. Landis Holdings</a:t>
            </a:r>
          </a:p>
          <a:p>
            <a:pPr marL="0" indent="0">
              <a:buFont typeface="Arial"/>
              <a:buNone/>
            </a:pPr>
            <a:r>
              <a:rPr lang="en-US" sz="2000" dirty="0" smtClean="0"/>
              <a:t>2. </a:t>
            </a:r>
            <a:r>
              <a:rPr lang="en-US" sz="2000" dirty="0" err="1" smtClean="0"/>
              <a:t>NewDream</a:t>
            </a:r>
            <a:endParaRPr lang="en-US" sz="2000" dirty="0" smtClean="0"/>
          </a:p>
          <a:p>
            <a:pPr marL="0" indent="0">
              <a:buFont typeface="Arial"/>
              <a:buNone/>
            </a:pPr>
            <a:r>
              <a:rPr lang="en-US" sz="2000" dirty="0" smtClean="0">
                <a:solidFill>
                  <a:srgbClr val="FF0000"/>
                </a:solidFill>
              </a:rPr>
              <a:t>3. </a:t>
            </a:r>
            <a:r>
              <a:rPr lang="en-US" sz="2000" dirty="0" err="1" smtClean="0">
                <a:solidFill>
                  <a:srgbClr val="FF0000"/>
                </a:solidFill>
              </a:rPr>
              <a:t>Ecatel</a:t>
            </a:r>
            <a:endParaRPr lang="en-US" sz="2000" dirty="0" smtClean="0">
              <a:solidFill>
                <a:srgbClr val="FF0000"/>
              </a:solidFill>
            </a:endParaRPr>
          </a:p>
          <a:p>
            <a:pPr marL="0" indent="0">
              <a:buFont typeface="Arial"/>
              <a:buNone/>
            </a:pPr>
            <a:r>
              <a:rPr lang="en-US" sz="2000" dirty="0" smtClean="0"/>
              <a:t>7. </a:t>
            </a:r>
            <a:r>
              <a:rPr lang="en-US" sz="2000" dirty="0" err="1" smtClean="0"/>
              <a:t>Cloudflare</a:t>
            </a:r>
            <a:endParaRPr lang="en-US" sz="2000" dirty="0" smtClean="0"/>
          </a:p>
          <a:p>
            <a:pPr marL="0" indent="0">
              <a:buFont typeface="Arial"/>
              <a:buNone/>
            </a:pPr>
            <a:r>
              <a:rPr lang="en-US" sz="2000" b="1" dirty="0" smtClean="0">
                <a:solidFill>
                  <a:srgbClr val="3366FF"/>
                </a:solidFill>
              </a:rPr>
              <a:t>10. </a:t>
            </a:r>
            <a:r>
              <a:rPr lang="en-US" sz="2000" b="1" dirty="0" err="1" smtClean="0">
                <a:solidFill>
                  <a:srgbClr val="3366FF"/>
                </a:solidFill>
              </a:rPr>
              <a:t>GoDaddy</a:t>
            </a:r>
            <a:endParaRPr lang="en-US" sz="2000" b="1" dirty="0" smtClean="0">
              <a:solidFill>
                <a:srgbClr val="3366FF"/>
              </a:solidFill>
            </a:endParaRPr>
          </a:p>
          <a:p>
            <a:pPr marL="0" indent="0">
              <a:buFont typeface="Arial"/>
              <a:buNone/>
            </a:pPr>
            <a:r>
              <a:rPr lang="en-US" sz="2000" dirty="0" smtClean="0"/>
              <a:t>24. </a:t>
            </a:r>
            <a:r>
              <a:rPr lang="en-US" sz="2000" dirty="0" err="1" smtClean="0"/>
              <a:t>SoftLayer</a:t>
            </a:r>
            <a:r>
              <a:rPr lang="en-US" sz="2000" dirty="0" smtClean="0"/>
              <a:t> Technologies</a:t>
            </a:r>
          </a:p>
          <a:p>
            <a:pPr marL="0" indent="0">
              <a:buFont typeface="Arial"/>
              <a:buNone/>
            </a:pPr>
            <a:r>
              <a:rPr lang="en-US" sz="2000" b="1" dirty="0" smtClean="0">
                <a:solidFill>
                  <a:srgbClr val="3366FF"/>
                </a:solidFill>
              </a:rPr>
              <a:t>38. Google</a:t>
            </a:r>
          </a:p>
          <a:p>
            <a:pPr marL="0" indent="0">
              <a:buNone/>
            </a:pPr>
            <a:endParaRPr lang="en-US" sz="2300" dirty="0"/>
          </a:p>
        </p:txBody>
      </p:sp>
    </p:spTree>
    <p:extLst>
      <p:ext uri="{BB962C8B-B14F-4D97-AF65-F5344CB8AC3E}">
        <p14:creationId xmlns:p14="http://schemas.microsoft.com/office/powerpoint/2010/main" val="17108439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New Approach: </a:t>
            </a:r>
            <a:r>
              <a:rPr lang="en-US" dirty="0"/>
              <a:t>Monitor </a:t>
            </a:r>
            <a:r>
              <a:rPr lang="en-US" dirty="0" smtClean="0"/>
              <a:t>Routes</a:t>
            </a:r>
            <a:endParaRPr lang="en-US" dirty="0"/>
          </a:p>
        </p:txBody>
      </p:sp>
      <p:sp>
        <p:nvSpPr>
          <p:cNvPr id="3" name="Content Placeholder 2"/>
          <p:cNvSpPr>
            <a:spLocks noGrp="1"/>
          </p:cNvSpPr>
          <p:nvPr>
            <p:ph idx="1"/>
          </p:nvPr>
        </p:nvSpPr>
        <p:spPr>
          <a:xfrm>
            <a:off x="312667" y="1617594"/>
            <a:ext cx="8162912" cy="1777999"/>
          </a:xfrm>
        </p:spPr>
        <p:txBody>
          <a:bodyPr>
            <a:noAutofit/>
          </a:bodyPr>
          <a:lstStyle/>
          <a:p>
            <a:r>
              <a:rPr lang="en-US" sz="2900" b="1" dirty="0" smtClean="0">
                <a:solidFill>
                  <a:schemeClr val="accent2"/>
                </a:solidFill>
              </a:rPr>
              <a:t>Motivation:</a:t>
            </a:r>
            <a:r>
              <a:rPr lang="en-US" sz="2900" dirty="0" smtClean="0">
                <a:solidFill>
                  <a:srgbClr val="FF0000"/>
                </a:solidFill>
              </a:rPr>
              <a:t> </a:t>
            </a:r>
            <a:r>
              <a:rPr lang="en-US" sz="2900" dirty="0" smtClean="0"/>
              <a:t>Our previous work on rewiring behavior of bulletproof hosting </a:t>
            </a:r>
            <a:r>
              <a:rPr lang="en-US" sz="2900" dirty="0" err="1" smtClean="0"/>
              <a:t>ASes</a:t>
            </a:r>
            <a:r>
              <a:rPr lang="en-US" sz="2900" dirty="0" smtClean="0"/>
              <a:t>.</a:t>
            </a:r>
          </a:p>
          <a:p>
            <a:endParaRPr lang="en-US" sz="2000" b="1" dirty="0" smtClean="0">
              <a:hlinkClick r:id=""/>
            </a:endParaRPr>
          </a:p>
          <a:p>
            <a:r>
              <a:rPr lang="en-US" sz="2000" b="1" dirty="0" smtClean="0">
                <a:hlinkClick r:id=""/>
              </a:rPr>
              <a:t>Re</a:t>
            </a:r>
            <a:r>
              <a:rPr lang="en-US" sz="2000" b="1" dirty="0">
                <a:hlinkClick r:id="rId2"/>
              </a:rPr>
              <a:t>-wiring Activity of Malicious Networks</a:t>
            </a:r>
            <a:r>
              <a:rPr lang="en-US" sz="2000" dirty="0"/>
              <a:t/>
            </a:r>
            <a:br>
              <a:rPr lang="en-US" sz="2000" dirty="0"/>
            </a:br>
            <a:r>
              <a:rPr lang="en-US" sz="2000" dirty="0"/>
              <a:t>M. Konte, N. </a:t>
            </a:r>
            <a:r>
              <a:rPr lang="en-US" sz="2000" dirty="0" err="1"/>
              <a:t>Feamster</a:t>
            </a:r>
            <a:r>
              <a:rPr lang="en-US" sz="2000" dirty="0"/>
              <a:t/>
            </a:r>
            <a:br>
              <a:rPr lang="en-US" sz="2000" dirty="0"/>
            </a:br>
            <a:r>
              <a:rPr lang="en-US" sz="2000" dirty="0"/>
              <a:t>Passive and Active Measurement Conference </a:t>
            </a:r>
            <a:r>
              <a:rPr lang="en-US" sz="2000" dirty="0" smtClean="0"/>
              <a:t>2012 (</a:t>
            </a:r>
            <a:r>
              <a:rPr lang="en-US" sz="2000" dirty="0"/>
              <a:t>PAM)</a:t>
            </a:r>
            <a:endParaRPr lang="en-US" sz="2000" dirty="0" smtClean="0">
              <a:solidFill>
                <a:srgbClr val="FF0000"/>
              </a:solidFill>
            </a:endParaRPr>
          </a:p>
          <a:p>
            <a:endParaRPr lang="en-US" sz="2900" dirty="0" smtClean="0">
              <a:solidFill>
                <a:srgbClr val="FF0000"/>
              </a:solidFill>
            </a:endParaRPr>
          </a:p>
          <a:p>
            <a:r>
              <a:rPr lang="en-US" sz="2900" b="1" dirty="0" smtClean="0">
                <a:solidFill>
                  <a:srgbClr val="C0504D"/>
                </a:solidFill>
              </a:rPr>
              <a:t>Examine closer and understand </a:t>
            </a:r>
            <a:r>
              <a:rPr lang="en-US" sz="2900" dirty="0" smtClean="0"/>
              <a:t>the behavior of bulletproof hosting </a:t>
            </a:r>
            <a:r>
              <a:rPr lang="en-US" sz="2900" dirty="0" err="1" smtClean="0"/>
              <a:t>ASes</a:t>
            </a:r>
            <a:r>
              <a:rPr lang="en-US" sz="2900" dirty="0" smtClean="0"/>
              <a:t>: </a:t>
            </a:r>
            <a:r>
              <a:rPr lang="en-US" sz="2900" b="1" dirty="0" smtClean="0">
                <a:solidFill>
                  <a:srgbClr val="C0504D"/>
                </a:solidFill>
              </a:rPr>
              <a:t>rewiring and routing dynamics</a:t>
            </a:r>
          </a:p>
          <a:p>
            <a:pPr marL="0" indent="0">
              <a:buNone/>
            </a:pPr>
            <a:r>
              <a:rPr lang="en-US" sz="2900" dirty="0" smtClean="0"/>
              <a:t> </a:t>
            </a:r>
          </a:p>
        </p:txBody>
      </p:sp>
    </p:spTree>
    <p:extLst>
      <p:ext uri="{BB962C8B-B14F-4D97-AF65-F5344CB8AC3E}">
        <p14:creationId xmlns:p14="http://schemas.microsoft.com/office/powerpoint/2010/main" val="3922358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New Approach</a:t>
            </a:r>
            <a:r>
              <a:rPr lang="en-US" dirty="0" smtClean="0">
                <a:solidFill>
                  <a:srgbClr val="000000"/>
                </a:solidFill>
              </a:rPr>
              <a:t>: </a:t>
            </a:r>
            <a:r>
              <a:rPr lang="en-US" dirty="0">
                <a:solidFill>
                  <a:srgbClr val="000000"/>
                </a:solidFill>
              </a:rPr>
              <a:t>Monitor </a:t>
            </a:r>
            <a:r>
              <a:rPr lang="en-US" dirty="0" smtClean="0">
                <a:solidFill>
                  <a:srgbClr val="000000"/>
                </a:solidFill>
              </a:rPr>
              <a:t>Routes</a:t>
            </a:r>
            <a:endParaRPr lang="en-US" dirty="0">
              <a:solidFill>
                <a:srgbClr val="000000"/>
              </a:solidFill>
            </a:endParaRPr>
          </a:p>
        </p:txBody>
      </p:sp>
      <p:sp>
        <p:nvSpPr>
          <p:cNvPr id="6" name="Content Placeholder 2"/>
          <p:cNvSpPr>
            <a:spLocks noGrp="1"/>
          </p:cNvSpPr>
          <p:nvPr>
            <p:ph idx="1"/>
          </p:nvPr>
        </p:nvSpPr>
        <p:spPr>
          <a:xfrm>
            <a:off x="312667" y="1550754"/>
            <a:ext cx="5195122" cy="1777999"/>
          </a:xfrm>
        </p:spPr>
        <p:txBody>
          <a:bodyPr>
            <a:noAutofit/>
          </a:bodyPr>
          <a:lstStyle/>
          <a:p>
            <a:r>
              <a:rPr lang="en-US" sz="2900" dirty="0" smtClean="0">
                <a:solidFill>
                  <a:srgbClr val="FF0000"/>
                </a:solidFill>
              </a:rPr>
              <a:t>Easy to get vantage points</a:t>
            </a:r>
            <a:r>
              <a:rPr lang="en-US" sz="2900" dirty="0" smtClean="0"/>
              <a:t>.</a:t>
            </a:r>
          </a:p>
          <a:p>
            <a:r>
              <a:rPr lang="en-US" sz="2900" dirty="0">
                <a:solidFill>
                  <a:srgbClr val="000000"/>
                </a:solidFill>
              </a:rPr>
              <a:t>Can monitor </a:t>
            </a:r>
            <a:r>
              <a:rPr lang="en-US" sz="2900" dirty="0" smtClean="0">
                <a:solidFill>
                  <a:srgbClr val="000000"/>
                </a:solidFill>
              </a:rPr>
              <a:t>an AS </a:t>
            </a:r>
            <a:r>
              <a:rPr lang="en-US" sz="2900" dirty="0" smtClean="0">
                <a:solidFill>
                  <a:srgbClr val="FF0000"/>
                </a:solidFill>
              </a:rPr>
              <a:t>before</a:t>
            </a:r>
            <a:r>
              <a:rPr lang="en-US" sz="2900" dirty="0" smtClean="0">
                <a:solidFill>
                  <a:srgbClr val="000000"/>
                </a:solidFill>
              </a:rPr>
              <a:t> </a:t>
            </a:r>
            <a:r>
              <a:rPr lang="en-US" sz="2900" dirty="0">
                <a:solidFill>
                  <a:srgbClr val="000000"/>
                </a:solidFill>
              </a:rPr>
              <a:t>the attack takes </a:t>
            </a:r>
            <a:r>
              <a:rPr lang="en-US" sz="2900" dirty="0" smtClean="0">
                <a:solidFill>
                  <a:srgbClr val="000000"/>
                </a:solidFill>
              </a:rPr>
              <a:t>place</a:t>
            </a:r>
            <a:r>
              <a:rPr lang="en-US" sz="3300" dirty="0" smtClean="0"/>
              <a:t>.</a:t>
            </a:r>
            <a:endParaRPr lang="en-US" sz="2900" dirty="0" smtClean="0">
              <a:solidFill>
                <a:srgbClr val="3366FF"/>
              </a:solidFill>
            </a:endParaRPr>
          </a:p>
          <a:p>
            <a:r>
              <a:rPr lang="en-US" sz="2900" dirty="0">
                <a:solidFill>
                  <a:srgbClr val="3366FF"/>
                </a:solidFill>
              </a:rPr>
              <a:t>F</a:t>
            </a:r>
            <a:r>
              <a:rPr lang="en-US" sz="2900" dirty="0" smtClean="0">
                <a:solidFill>
                  <a:srgbClr val="3366FF"/>
                </a:solidFill>
              </a:rPr>
              <a:t>alse positives. </a:t>
            </a:r>
            <a:r>
              <a:rPr lang="en-US" sz="2900" dirty="0" smtClean="0">
                <a:solidFill>
                  <a:srgbClr val="000000"/>
                </a:solidFill>
              </a:rPr>
              <a:t>Legitimate but abused are flagged as legitimate.</a:t>
            </a:r>
          </a:p>
          <a:p>
            <a:r>
              <a:rPr lang="en-US" sz="2900" dirty="0" smtClean="0">
                <a:solidFill>
                  <a:srgbClr val="3366FF"/>
                </a:solidFill>
              </a:rPr>
              <a:t>Use of AS reputation in practice.</a:t>
            </a:r>
            <a:endParaRPr lang="en-US" sz="2900" dirty="0" smtClean="0">
              <a:solidFill>
                <a:srgbClr val="000000"/>
              </a:solidFill>
            </a:endParaRPr>
          </a:p>
        </p:txBody>
      </p:sp>
      <p:sp>
        <p:nvSpPr>
          <p:cNvPr id="7" name="Content Placeholder 2"/>
          <p:cNvSpPr txBox="1">
            <a:spLocks/>
          </p:cNvSpPr>
          <p:nvPr/>
        </p:nvSpPr>
        <p:spPr>
          <a:xfrm>
            <a:off x="5770622" y="1604245"/>
            <a:ext cx="3221789" cy="3248526"/>
          </a:xfrm>
          <a:prstGeom prst="rect">
            <a:avLst/>
          </a:prstGeom>
          <a:ln>
            <a:no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u="sng" dirty="0" smtClean="0"/>
              <a:t>Example </a:t>
            </a:r>
            <a:r>
              <a:rPr lang="en-US" sz="2000" u="sng" dirty="0" err="1" smtClean="0"/>
              <a:t>Hostexploit</a:t>
            </a:r>
            <a:r>
              <a:rPr lang="en-US" sz="2000" u="sng" dirty="0" smtClean="0"/>
              <a:t> Report (03/2014)</a:t>
            </a:r>
          </a:p>
          <a:p>
            <a:pPr marL="0" indent="0">
              <a:buFont typeface="Arial"/>
              <a:buNone/>
            </a:pPr>
            <a:r>
              <a:rPr lang="en-US" sz="2000" dirty="0" smtClean="0"/>
              <a:t>1. Landis Holdings</a:t>
            </a:r>
          </a:p>
          <a:p>
            <a:pPr marL="0" indent="0">
              <a:buFont typeface="Arial"/>
              <a:buNone/>
            </a:pPr>
            <a:r>
              <a:rPr lang="en-US" sz="2000" dirty="0" smtClean="0"/>
              <a:t>2. </a:t>
            </a:r>
            <a:r>
              <a:rPr lang="en-US" sz="2000" dirty="0" err="1" smtClean="0"/>
              <a:t>NewDream</a:t>
            </a:r>
            <a:endParaRPr lang="en-US" sz="2000" dirty="0" smtClean="0"/>
          </a:p>
          <a:p>
            <a:pPr marL="0" indent="0">
              <a:buFont typeface="Arial"/>
              <a:buNone/>
            </a:pPr>
            <a:r>
              <a:rPr lang="en-US" sz="2000" dirty="0" smtClean="0">
                <a:solidFill>
                  <a:srgbClr val="FF0000"/>
                </a:solidFill>
              </a:rPr>
              <a:t>3. </a:t>
            </a:r>
            <a:r>
              <a:rPr lang="en-US" sz="2000" dirty="0" err="1" smtClean="0">
                <a:solidFill>
                  <a:srgbClr val="FF0000"/>
                </a:solidFill>
              </a:rPr>
              <a:t>Ecatel</a:t>
            </a:r>
            <a:endParaRPr lang="en-US" sz="2000" dirty="0" smtClean="0">
              <a:solidFill>
                <a:srgbClr val="FF0000"/>
              </a:solidFill>
            </a:endParaRPr>
          </a:p>
          <a:p>
            <a:pPr marL="0" indent="0">
              <a:buFont typeface="Arial"/>
              <a:buNone/>
            </a:pPr>
            <a:r>
              <a:rPr lang="en-US" sz="2000" dirty="0" smtClean="0"/>
              <a:t>7. </a:t>
            </a:r>
            <a:r>
              <a:rPr lang="en-US" sz="2000" dirty="0" err="1" smtClean="0"/>
              <a:t>Cloudflare</a:t>
            </a:r>
            <a:endParaRPr lang="en-US" sz="2000" dirty="0" smtClean="0"/>
          </a:p>
          <a:p>
            <a:pPr marL="0" indent="0">
              <a:buFont typeface="Arial"/>
              <a:buNone/>
            </a:pPr>
            <a:r>
              <a:rPr lang="en-US" sz="2000" b="1" dirty="0" smtClean="0">
                <a:solidFill>
                  <a:srgbClr val="3366FF"/>
                </a:solidFill>
              </a:rPr>
              <a:t>10. </a:t>
            </a:r>
            <a:r>
              <a:rPr lang="en-US" sz="2000" b="1" dirty="0" err="1" smtClean="0">
                <a:solidFill>
                  <a:srgbClr val="3366FF"/>
                </a:solidFill>
              </a:rPr>
              <a:t>GoDaddy</a:t>
            </a:r>
            <a:endParaRPr lang="en-US" sz="2000" b="1" dirty="0" smtClean="0">
              <a:solidFill>
                <a:srgbClr val="3366FF"/>
              </a:solidFill>
            </a:endParaRPr>
          </a:p>
          <a:p>
            <a:pPr marL="0" indent="0">
              <a:buFont typeface="Arial"/>
              <a:buNone/>
            </a:pPr>
            <a:r>
              <a:rPr lang="en-US" sz="2000" dirty="0" smtClean="0"/>
              <a:t>24. </a:t>
            </a:r>
            <a:r>
              <a:rPr lang="en-US" sz="2000" dirty="0" err="1" smtClean="0"/>
              <a:t>SoftLayer</a:t>
            </a:r>
            <a:r>
              <a:rPr lang="en-US" sz="2000" dirty="0" smtClean="0"/>
              <a:t> Technologies</a:t>
            </a:r>
          </a:p>
          <a:p>
            <a:pPr marL="0" indent="0">
              <a:buFont typeface="Arial"/>
              <a:buNone/>
            </a:pPr>
            <a:r>
              <a:rPr lang="en-US" sz="2000" b="1" dirty="0" smtClean="0">
                <a:solidFill>
                  <a:srgbClr val="3366FF"/>
                </a:solidFill>
              </a:rPr>
              <a:t>38. Google</a:t>
            </a:r>
          </a:p>
          <a:p>
            <a:pPr marL="0" indent="0">
              <a:buNone/>
            </a:pPr>
            <a:endParaRPr lang="en-US" sz="2300" dirty="0"/>
          </a:p>
        </p:txBody>
      </p:sp>
    </p:spTree>
    <p:extLst>
      <p:ext uri="{BB962C8B-B14F-4D97-AF65-F5344CB8AC3E}">
        <p14:creationId xmlns:p14="http://schemas.microsoft.com/office/powerpoint/2010/main" val="3063850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7720" y="20646"/>
            <a:ext cx="8229600" cy="1143000"/>
          </a:xfrm>
        </p:spPr>
        <p:txBody>
          <a:bodyPr>
            <a:noAutofit/>
          </a:bodyPr>
          <a:lstStyle/>
          <a:p>
            <a:r>
              <a:rPr lang="en-US" sz="3600" dirty="0">
                <a:solidFill>
                  <a:srgbClr val="000000"/>
                </a:solidFill>
              </a:rPr>
              <a:t>Why </a:t>
            </a:r>
            <a:r>
              <a:rPr lang="en-US" sz="3600" dirty="0" smtClean="0">
                <a:solidFill>
                  <a:srgbClr val="000000"/>
                </a:solidFill>
              </a:rPr>
              <a:t>Monitor </a:t>
            </a:r>
            <a:r>
              <a:rPr lang="en-US" sz="3600" dirty="0">
                <a:solidFill>
                  <a:srgbClr val="000000"/>
                </a:solidFill>
              </a:rPr>
              <a:t>the </a:t>
            </a:r>
            <a:r>
              <a:rPr lang="en-US" sz="3600" dirty="0" smtClean="0">
                <a:solidFill>
                  <a:srgbClr val="000000"/>
                </a:solidFill>
              </a:rPr>
              <a:t>Control </a:t>
            </a:r>
            <a:r>
              <a:rPr lang="en-US" sz="3600" dirty="0">
                <a:solidFill>
                  <a:srgbClr val="000000"/>
                </a:solidFill>
              </a:rPr>
              <a:t>P</a:t>
            </a:r>
            <a:r>
              <a:rPr lang="en-US" sz="3600" dirty="0" smtClean="0">
                <a:solidFill>
                  <a:srgbClr val="000000"/>
                </a:solidFill>
              </a:rPr>
              <a:t>lane</a:t>
            </a:r>
            <a:endParaRPr lang="en-US" sz="3500" dirty="0">
              <a:solidFill>
                <a:srgbClr val="000000"/>
              </a:solidFill>
            </a:endParaRPr>
          </a:p>
        </p:txBody>
      </p:sp>
      <p:grpSp>
        <p:nvGrpSpPr>
          <p:cNvPr id="32" name="Group 31"/>
          <p:cNvGrpSpPr/>
          <p:nvPr/>
        </p:nvGrpSpPr>
        <p:grpSpPr>
          <a:xfrm>
            <a:off x="850498" y="1096587"/>
            <a:ext cx="7283116" cy="5715000"/>
            <a:chOff x="-304800" y="-1676400"/>
            <a:chExt cx="10058400" cy="8001000"/>
          </a:xfrm>
        </p:grpSpPr>
        <p:sp>
          <p:nvSpPr>
            <p:cNvPr id="4" name="Oval 8"/>
            <p:cNvSpPr/>
            <p:nvPr/>
          </p:nvSpPr>
          <p:spPr>
            <a:xfrm>
              <a:off x="3112477" y="-533400"/>
              <a:ext cx="1600200" cy="10668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AS44050</a:t>
              </a:r>
            </a:p>
            <a:p>
              <a:pPr algn="ctr"/>
              <a:r>
                <a:rPr lang="en-US" sz="1600" dirty="0">
                  <a:solidFill>
                    <a:schemeClr val="tx1"/>
                  </a:solidFill>
                </a:rPr>
                <a:t>PIN</a:t>
              </a:r>
            </a:p>
          </p:txBody>
        </p:sp>
        <p:sp>
          <p:nvSpPr>
            <p:cNvPr id="5" name="Oval 8"/>
            <p:cNvSpPr/>
            <p:nvPr/>
          </p:nvSpPr>
          <p:spPr>
            <a:xfrm>
              <a:off x="6541477" y="-533400"/>
              <a:ext cx="1600200" cy="10668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AS25478</a:t>
              </a:r>
            </a:p>
            <a:p>
              <a:pPr algn="ctr"/>
              <a:r>
                <a:rPr lang="en-US" sz="1600" dirty="0" smtClean="0">
                  <a:solidFill>
                    <a:schemeClr val="tx1"/>
                  </a:solidFill>
                </a:rPr>
                <a:t>IHOME</a:t>
              </a:r>
              <a:endParaRPr lang="en-US" sz="1600" dirty="0">
                <a:solidFill>
                  <a:schemeClr val="tx1"/>
                </a:solidFill>
              </a:endParaRPr>
            </a:p>
          </p:txBody>
        </p:sp>
        <p:sp>
          <p:nvSpPr>
            <p:cNvPr id="6" name="Oval 8"/>
            <p:cNvSpPr/>
            <p:nvPr/>
          </p:nvSpPr>
          <p:spPr>
            <a:xfrm>
              <a:off x="-304800" y="-571500"/>
              <a:ext cx="1600201" cy="1176636"/>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AS48172</a:t>
              </a:r>
            </a:p>
            <a:p>
              <a:pPr algn="ctr"/>
              <a:r>
                <a:rPr lang="en-US" sz="1200" dirty="0" smtClean="0">
                  <a:solidFill>
                    <a:schemeClr val="tx1"/>
                  </a:solidFill>
                </a:rPr>
                <a:t>OVERSUN-MERCURY</a:t>
              </a:r>
              <a:endParaRPr lang="en-US" sz="1200" dirty="0">
                <a:solidFill>
                  <a:schemeClr val="tx1"/>
                </a:solidFill>
              </a:endParaRPr>
            </a:p>
          </p:txBody>
        </p:sp>
        <p:sp>
          <p:nvSpPr>
            <p:cNvPr id="7" name="Oval 8"/>
            <p:cNvSpPr/>
            <p:nvPr/>
          </p:nvSpPr>
          <p:spPr>
            <a:xfrm>
              <a:off x="6553200" y="-1676400"/>
              <a:ext cx="1600200" cy="10668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AS5577</a:t>
              </a:r>
            </a:p>
            <a:p>
              <a:pPr algn="ctr"/>
              <a:r>
                <a:rPr lang="en-US" sz="1600" dirty="0" smtClean="0">
                  <a:solidFill>
                    <a:schemeClr val="tx1"/>
                  </a:solidFill>
                </a:rPr>
                <a:t>ROOT</a:t>
              </a:r>
              <a:endParaRPr lang="en-US" sz="1600" dirty="0">
                <a:solidFill>
                  <a:schemeClr val="tx1"/>
                </a:solidFill>
              </a:endParaRPr>
            </a:p>
          </p:txBody>
        </p:sp>
        <p:sp>
          <p:nvSpPr>
            <p:cNvPr id="8" name="Oval 8"/>
            <p:cNvSpPr/>
            <p:nvPr/>
          </p:nvSpPr>
          <p:spPr>
            <a:xfrm>
              <a:off x="1524000" y="-16002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AS8342</a:t>
              </a:r>
            </a:p>
            <a:p>
              <a:pPr algn="ctr"/>
              <a:r>
                <a:rPr lang="en-US" sz="1600" dirty="0" smtClean="0">
                  <a:solidFill>
                    <a:schemeClr val="tx1"/>
                  </a:solidFill>
                </a:rPr>
                <a:t>RTCOMM</a:t>
              </a:r>
              <a:endParaRPr lang="en-US" sz="1600" dirty="0">
                <a:solidFill>
                  <a:schemeClr val="tx1"/>
                </a:solidFill>
              </a:endParaRPr>
            </a:p>
          </p:txBody>
        </p:sp>
        <p:sp>
          <p:nvSpPr>
            <p:cNvPr id="9" name="Oval 8"/>
            <p:cNvSpPr/>
            <p:nvPr/>
          </p:nvSpPr>
          <p:spPr>
            <a:xfrm>
              <a:off x="4876800" y="-1676400"/>
              <a:ext cx="1447800" cy="10668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AS25189</a:t>
              </a:r>
            </a:p>
            <a:p>
              <a:pPr algn="ctr"/>
              <a:r>
                <a:rPr lang="en-US" sz="1600" dirty="0" smtClean="0">
                  <a:solidFill>
                    <a:schemeClr val="tx1"/>
                  </a:solidFill>
                </a:rPr>
                <a:t>NLINE</a:t>
              </a:r>
              <a:endParaRPr lang="en-US" sz="1600" dirty="0">
                <a:solidFill>
                  <a:schemeClr val="tx1"/>
                </a:solidFill>
              </a:endParaRPr>
            </a:p>
          </p:txBody>
        </p:sp>
        <p:sp>
          <p:nvSpPr>
            <p:cNvPr id="10" name="Oval 8"/>
            <p:cNvSpPr/>
            <p:nvPr/>
          </p:nvSpPr>
          <p:spPr>
            <a:xfrm>
              <a:off x="4788877" y="-533400"/>
              <a:ext cx="1676400" cy="10668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AS29632</a:t>
              </a:r>
            </a:p>
            <a:p>
              <a:pPr algn="ctr"/>
              <a:r>
                <a:rPr lang="en-US" sz="1600" dirty="0" smtClean="0">
                  <a:solidFill>
                    <a:schemeClr val="tx1"/>
                  </a:solidFill>
                </a:rPr>
                <a:t>NASSIST</a:t>
              </a:r>
              <a:endParaRPr lang="en-US" sz="1600" dirty="0">
                <a:solidFill>
                  <a:schemeClr val="tx1"/>
                </a:solidFill>
              </a:endParaRPr>
            </a:p>
          </p:txBody>
        </p:sp>
        <p:sp>
          <p:nvSpPr>
            <p:cNvPr id="11" name="Oval 8"/>
            <p:cNvSpPr/>
            <p:nvPr/>
          </p:nvSpPr>
          <p:spPr>
            <a:xfrm>
              <a:off x="1524000" y="-533400"/>
              <a:ext cx="1524000" cy="10668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AS28917</a:t>
              </a:r>
            </a:p>
            <a:p>
              <a:pPr algn="ctr"/>
              <a:r>
                <a:rPr lang="en-US" sz="1600" dirty="0" smtClean="0">
                  <a:solidFill>
                    <a:schemeClr val="tx1"/>
                  </a:solidFill>
                </a:rPr>
                <a:t>FIORD</a:t>
              </a:r>
              <a:endParaRPr lang="en-US" sz="1600" dirty="0">
                <a:solidFill>
                  <a:schemeClr val="tx1"/>
                </a:solidFill>
              </a:endParaRPr>
            </a:p>
          </p:txBody>
        </p:sp>
        <p:sp>
          <p:nvSpPr>
            <p:cNvPr id="12" name="Oval 8"/>
            <p:cNvSpPr/>
            <p:nvPr/>
          </p:nvSpPr>
          <p:spPr>
            <a:xfrm>
              <a:off x="8229600" y="-533400"/>
              <a:ext cx="1524000" cy="10668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AS12993</a:t>
              </a:r>
            </a:p>
            <a:p>
              <a:pPr algn="ctr"/>
              <a:r>
                <a:rPr lang="en-US" sz="1600" dirty="0" smtClean="0">
                  <a:solidFill>
                    <a:schemeClr val="tx1"/>
                  </a:solidFill>
                </a:rPr>
                <a:t>DEAC</a:t>
              </a:r>
              <a:endParaRPr lang="en-US" sz="1600" dirty="0">
                <a:solidFill>
                  <a:schemeClr val="tx1"/>
                </a:solidFill>
              </a:endParaRPr>
            </a:p>
          </p:txBody>
        </p:sp>
        <p:sp>
          <p:nvSpPr>
            <p:cNvPr id="13" name="Oval 8"/>
            <p:cNvSpPr/>
            <p:nvPr/>
          </p:nvSpPr>
          <p:spPr>
            <a:xfrm>
              <a:off x="3200400" y="-1600200"/>
              <a:ext cx="15240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AS29632</a:t>
              </a:r>
            </a:p>
            <a:p>
              <a:pPr algn="ctr"/>
              <a:r>
                <a:rPr lang="en-US" sz="1600" dirty="0" smtClean="0">
                  <a:solidFill>
                    <a:schemeClr val="tx1"/>
                  </a:solidFill>
                </a:rPr>
                <a:t>NASSIST</a:t>
              </a:r>
              <a:endParaRPr lang="en-US" sz="1600" dirty="0">
                <a:solidFill>
                  <a:schemeClr val="tx1"/>
                </a:solidFill>
              </a:endParaRPr>
            </a:p>
          </p:txBody>
        </p:sp>
        <p:sp>
          <p:nvSpPr>
            <p:cNvPr id="14" name="Oval 8"/>
            <p:cNvSpPr/>
            <p:nvPr/>
          </p:nvSpPr>
          <p:spPr>
            <a:xfrm>
              <a:off x="5638800" y="41910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AS12604</a:t>
              </a:r>
            </a:p>
            <a:p>
              <a:pPr algn="ctr"/>
              <a:r>
                <a:rPr lang="en-US" sz="1400" dirty="0" smtClean="0">
                  <a:solidFill>
                    <a:schemeClr val="tx1"/>
                  </a:solidFill>
                </a:rPr>
                <a:t>CITYGAME</a:t>
              </a:r>
              <a:endParaRPr lang="en-US" sz="1400" dirty="0">
                <a:solidFill>
                  <a:schemeClr val="tx1"/>
                </a:solidFill>
              </a:endParaRPr>
            </a:p>
          </p:txBody>
        </p:sp>
        <p:sp>
          <p:nvSpPr>
            <p:cNvPr id="15" name="Oval 8"/>
            <p:cNvSpPr/>
            <p:nvPr/>
          </p:nvSpPr>
          <p:spPr>
            <a:xfrm>
              <a:off x="3962400" y="13716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AS50215</a:t>
              </a:r>
            </a:p>
            <a:p>
              <a:pPr algn="ctr"/>
              <a:r>
                <a:rPr lang="en-US" sz="1600" dirty="0" smtClean="0">
                  <a:solidFill>
                    <a:schemeClr val="tx1"/>
                  </a:solidFill>
                </a:rPr>
                <a:t>TROYAK</a:t>
              </a:r>
              <a:endParaRPr lang="en-US" sz="1600" dirty="0">
                <a:solidFill>
                  <a:schemeClr val="tx1"/>
                </a:solidFill>
              </a:endParaRPr>
            </a:p>
          </p:txBody>
        </p:sp>
        <p:sp>
          <p:nvSpPr>
            <p:cNvPr id="16" name="Oval 8"/>
            <p:cNvSpPr/>
            <p:nvPr/>
          </p:nvSpPr>
          <p:spPr>
            <a:xfrm>
              <a:off x="2209800" y="13716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AS12383</a:t>
              </a:r>
            </a:p>
            <a:p>
              <a:pPr algn="ctr"/>
              <a:r>
                <a:rPr lang="en-US" sz="1400" dirty="0" smtClean="0">
                  <a:solidFill>
                    <a:schemeClr val="tx1"/>
                  </a:solidFill>
                </a:rPr>
                <a:t>PROFITLAN</a:t>
              </a:r>
              <a:endParaRPr lang="en-US" sz="1400" dirty="0">
                <a:solidFill>
                  <a:schemeClr val="tx1"/>
                </a:solidFill>
              </a:endParaRPr>
            </a:p>
          </p:txBody>
        </p:sp>
        <p:sp>
          <p:nvSpPr>
            <p:cNvPr id="17" name="Oval 8"/>
            <p:cNvSpPr/>
            <p:nvPr/>
          </p:nvSpPr>
          <p:spPr>
            <a:xfrm>
              <a:off x="4724400" y="23622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AS8287</a:t>
              </a:r>
            </a:p>
            <a:p>
              <a:pPr algn="ctr"/>
              <a:r>
                <a:rPr lang="en-US" sz="1600" dirty="0" smtClean="0">
                  <a:solidFill>
                    <a:schemeClr val="tx1"/>
                  </a:solidFill>
                </a:rPr>
                <a:t>TABA</a:t>
              </a:r>
              <a:endParaRPr lang="en-US" sz="1600" dirty="0">
                <a:solidFill>
                  <a:schemeClr val="tx1"/>
                </a:solidFill>
              </a:endParaRPr>
            </a:p>
          </p:txBody>
        </p:sp>
        <p:sp>
          <p:nvSpPr>
            <p:cNvPr id="18" name="Oval 8"/>
            <p:cNvSpPr/>
            <p:nvPr/>
          </p:nvSpPr>
          <p:spPr>
            <a:xfrm>
              <a:off x="5638800" y="13716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AS31366</a:t>
              </a:r>
            </a:p>
            <a:p>
              <a:pPr algn="ctr"/>
              <a:r>
                <a:rPr lang="en-US" sz="1400" dirty="0" smtClean="0">
                  <a:solidFill>
                    <a:schemeClr val="tx1"/>
                  </a:solidFill>
                </a:rPr>
                <a:t>SMALLSHOP</a:t>
              </a:r>
              <a:endParaRPr lang="en-US" sz="1400" dirty="0">
                <a:solidFill>
                  <a:schemeClr val="tx1"/>
                </a:solidFill>
              </a:endParaRPr>
            </a:p>
          </p:txBody>
        </p:sp>
        <p:sp>
          <p:nvSpPr>
            <p:cNvPr id="19" name="Oval 8"/>
            <p:cNvSpPr/>
            <p:nvPr/>
          </p:nvSpPr>
          <p:spPr>
            <a:xfrm>
              <a:off x="3048000" y="23622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AS44051</a:t>
              </a:r>
            </a:p>
            <a:p>
              <a:pPr algn="ctr"/>
              <a:r>
                <a:rPr lang="en-US" sz="1600" dirty="0" smtClean="0">
                  <a:solidFill>
                    <a:schemeClr val="tx1"/>
                  </a:solidFill>
                </a:rPr>
                <a:t>YA</a:t>
              </a:r>
              <a:endParaRPr lang="en-US" sz="1600" dirty="0">
                <a:solidFill>
                  <a:schemeClr val="tx1"/>
                </a:solidFill>
              </a:endParaRPr>
            </a:p>
          </p:txBody>
        </p:sp>
        <p:sp>
          <p:nvSpPr>
            <p:cNvPr id="20" name="Oval 8"/>
            <p:cNvSpPr/>
            <p:nvPr/>
          </p:nvSpPr>
          <p:spPr>
            <a:xfrm>
              <a:off x="457200" y="4281898"/>
              <a:ext cx="1600201" cy="99059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AS50369 </a:t>
              </a:r>
            </a:p>
            <a:p>
              <a:pPr algn="ctr"/>
              <a:r>
                <a:rPr lang="en-US" sz="1600" dirty="0" smtClean="0">
                  <a:solidFill>
                    <a:srgbClr val="000000"/>
                  </a:solidFill>
                </a:rPr>
                <a:t>VISHCLUB</a:t>
              </a:r>
              <a:endParaRPr lang="en-US" sz="1600" dirty="0">
                <a:solidFill>
                  <a:srgbClr val="000000"/>
                </a:solidFill>
              </a:endParaRPr>
            </a:p>
          </p:txBody>
        </p:sp>
        <p:sp>
          <p:nvSpPr>
            <p:cNvPr id="21" name="Oval 8"/>
            <p:cNvSpPr/>
            <p:nvPr/>
          </p:nvSpPr>
          <p:spPr>
            <a:xfrm>
              <a:off x="3886200" y="41910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AS50390 </a:t>
              </a:r>
            </a:p>
            <a:p>
              <a:pPr algn="ctr"/>
              <a:r>
                <a:rPr lang="en-US" sz="1600" dirty="0" smtClean="0">
                  <a:solidFill>
                    <a:srgbClr val="000000"/>
                  </a:solidFill>
                </a:rPr>
                <a:t>SMILA</a:t>
              </a:r>
              <a:endParaRPr lang="en-US" sz="1600" dirty="0">
                <a:solidFill>
                  <a:srgbClr val="000000"/>
                </a:solidFill>
              </a:endParaRPr>
            </a:p>
          </p:txBody>
        </p:sp>
        <p:sp>
          <p:nvSpPr>
            <p:cNvPr id="22" name="Oval 8"/>
            <p:cNvSpPr/>
            <p:nvPr/>
          </p:nvSpPr>
          <p:spPr>
            <a:xfrm>
              <a:off x="5867400" y="52578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AS47821 </a:t>
              </a:r>
            </a:p>
            <a:p>
              <a:pPr algn="ctr"/>
              <a:r>
                <a:rPr lang="en-US" sz="1600" dirty="0" smtClean="0">
                  <a:solidFill>
                    <a:srgbClr val="000000"/>
                  </a:solidFill>
                </a:rPr>
                <a:t>BOGONET</a:t>
              </a:r>
              <a:endParaRPr lang="en-US" sz="1600" dirty="0">
                <a:solidFill>
                  <a:srgbClr val="000000"/>
                </a:solidFill>
              </a:endParaRPr>
            </a:p>
          </p:txBody>
        </p:sp>
        <p:sp>
          <p:nvSpPr>
            <p:cNvPr id="23" name="Oval 8"/>
            <p:cNvSpPr/>
            <p:nvPr/>
          </p:nvSpPr>
          <p:spPr>
            <a:xfrm>
              <a:off x="2209800" y="41148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AS42229 </a:t>
              </a:r>
            </a:p>
            <a:p>
              <a:pPr algn="ctr"/>
              <a:r>
                <a:rPr lang="en-US" sz="1600" dirty="0" smtClean="0">
                  <a:solidFill>
                    <a:srgbClr val="000000"/>
                  </a:solidFill>
                </a:rPr>
                <a:t>MARIAM</a:t>
              </a:r>
              <a:endParaRPr lang="en-US" sz="1600" dirty="0">
                <a:solidFill>
                  <a:srgbClr val="000000"/>
                </a:solidFill>
              </a:endParaRPr>
            </a:p>
          </p:txBody>
        </p:sp>
        <p:sp>
          <p:nvSpPr>
            <p:cNvPr id="24" name="Oval 8"/>
            <p:cNvSpPr/>
            <p:nvPr/>
          </p:nvSpPr>
          <p:spPr>
            <a:xfrm>
              <a:off x="2133600" y="52578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AS47560 </a:t>
              </a:r>
            </a:p>
            <a:p>
              <a:pPr algn="ctr"/>
              <a:r>
                <a:rPr lang="en-US" sz="1600" dirty="0" smtClean="0">
                  <a:solidFill>
                    <a:srgbClr val="000000"/>
                  </a:solidFill>
                </a:rPr>
                <a:t>VESTEH</a:t>
              </a:r>
              <a:endParaRPr lang="en-US" sz="1600" dirty="0">
                <a:solidFill>
                  <a:srgbClr val="000000"/>
                </a:solidFill>
              </a:endParaRPr>
            </a:p>
          </p:txBody>
        </p:sp>
        <p:sp>
          <p:nvSpPr>
            <p:cNvPr id="25" name="Oval 8"/>
            <p:cNvSpPr/>
            <p:nvPr/>
          </p:nvSpPr>
          <p:spPr>
            <a:xfrm>
              <a:off x="7391400" y="4267200"/>
              <a:ext cx="1600200" cy="9906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rgbClr val="000000"/>
                  </a:solidFill>
                </a:rPr>
                <a:t>AS49934 </a:t>
              </a:r>
            </a:p>
            <a:p>
              <a:pPr algn="ctr"/>
              <a:r>
                <a:rPr lang="en-US" sz="1600" dirty="0" smtClean="0">
                  <a:solidFill>
                    <a:srgbClr val="000000"/>
                  </a:solidFill>
                </a:rPr>
                <a:t>VVPN</a:t>
              </a:r>
              <a:endParaRPr lang="en-US" sz="1600" dirty="0">
                <a:solidFill>
                  <a:srgbClr val="000000"/>
                </a:solidFill>
              </a:endParaRPr>
            </a:p>
          </p:txBody>
        </p:sp>
        <p:sp>
          <p:nvSpPr>
            <p:cNvPr id="26" name="Oval 8"/>
            <p:cNvSpPr/>
            <p:nvPr/>
          </p:nvSpPr>
          <p:spPr>
            <a:xfrm>
              <a:off x="3886200" y="5219700"/>
              <a:ext cx="1828800" cy="110490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000000"/>
                  </a:solidFill>
                </a:rPr>
                <a:t>AS44107 </a:t>
              </a:r>
            </a:p>
            <a:p>
              <a:pPr algn="ctr"/>
              <a:r>
                <a:rPr lang="en-US" sz="1400" dirty="0" smtClean="0">
                  <a:solidFill>
                    <a:srgbClr val="000000"/>
                  </a:solidFill>
                </a:rPr>
                <a:t>PROM-</a:t>
              </a:r>
            </a:p>
            <a:p>
              <a:pPr algn="ctr"/>
              <a:r>
                <a:rPr lang="en-US" sz="1400" dirty="0" smtClean="0">
                  <a:solidFill>
                    <a:srgbClr val="000000"/>
                  </a:solidFill>
                </a:rPr>
                <a:t>BUDDETAL</a:t>
              </a:r>
              <a:endParaRPr lang="en-US" sz="1400" dirty="0">
                <a:solidFill>
                  <a:srgbClr val="000000"/>
                </a:solidFill>
              </a:endParaRPr>
            </a:p>
          </p:txBody>
        </p:sp>
        <p:cxnSp>
          <p:nvCxnSpPr>
            <p:cNvPr id="27" name="Straight Arrow Connector 26"/>
            <p:cNvCxnSpPr/>
            <p:nvPr/>
          </p:nvCxnSpPr>
          <p:spPr>
            <a:xfrm flipV="1">
              <a:off x="4724400" y="3276600"/>
              <a:ext cx="0" cy="762000"/>
            </a:xfrm>
            <a:prstGeom prst="straightConnector1">
              <a:avLst/>
            </a:prstGeom>
            <a:ln w="889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4724400" y="533400"/>
              <a:ext cx="0" cy="762000"/>
            </a:xfrm>
            <a:prstGeom prst="straightConnector1">
              <a:avLst/>
            </a:prstGeom>
            <a:ln w="889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81000" y="605135"/>
              <a:ext cx="1828800" cy="338554"/>
            </a:xfrm>
            <a:prstGeom prst="rect">
              <a:avLst/>
            </a:prstGeom>
            <a:noFill/>
          </p:spPr>
          <p:txBody>
            <a:bodyPr wrap="square" rtlCol="0">
              <a:spAutoFit/>
            </a:bodyPr>
            <a:lstStyle/>
            <a:p>
              <a:r>
                <a:rPr lang="en-US" sz="1600" b="1" dirty="0" smtClean="0"/>
                <a:t>Legitimate</a:t>
              </a:r>
              <a:endParaRPr lang="en-US" sz="1600" b="1" dirty="0"/>
            </a:p>
          </p:txBody>
        </p:sp>
        <p:sp>
          <p:nvSpPr>
            <p:cNvPr id="30" name="TextBox 29"/>
            <p:cNvSpPr txBox="1"/>
            <p:nvPr/>
          </p:nvSpPr>
          <p:spPr>
            <a:xfrm>
              <a:off x="381000" y="1981200"/>
              <a:ext cx="1600200" cy="338554"/>
            </a:xfrm>
            <a:prstGeom prst="rect">
              <a:avLst/>
            </a:prstGeom>
            <a:noFill/>
          </p:spPr>
          <p:txBody>
            <a:bodyPr wrap="square" rtlCol="0">
              <a:spAutoFit/>
            </a:bodyPr>
            <a:lstStyle/>
            <a:p>
              <a:r>
                <a:rPr lang="en-US" sz="1600" b="1" dirty="0" smtClean="0"/>
                <a:t>Masking</a:t>
              </a:r>
              <a:endParaRPr lang="en-US" sz="1600" b="1" dirty="0"/>
            </a:p>
          </p:txBody>
        </p:sp>
        <p:sp>
          <p:nvSpPr>
            <p:cNvPr id="31" name="TextBox 30"/>
            <p:cNvSpPr txBox="1"/>
            <p:nvPr/>
          </p:nvSpPr>
          <p:spPr>
            <a:xfrm>
              <a:off x="381000" y="3500735"/>
              <a:ext cx="1955800" cy="338554"/>
            </a:xfrm>
            <a:prstGeom prst="rect">
              <a:avLst/>
            </a:prstGeom>
            <a:noFill/>
          </p:spPr>
          <p:txBody>
            <a:bodyPr wrap="square" rtlCol="0">
              <a:spAutoFit/>
            </a:bodyPr>
            <a:lstStyle/>
            <a:p>
              <a:r>
                <a:rPr lang="en-US" sz="1600" b="1" dirty="0" smtClean="0"/>
                <a:t>Bulletproof</a:t>
              </a:r>
            </a:p>
          </p:txBody>
        </p:sp>
      </p:grpSp>
    </p:spTree>
    <p:extLst>
      <p:ext uri="{BB962C8B-B14F-4D97-AF65-F5344CB8AC3E}">
        <p14:creationId xmlns:p14="http://schemas.microsoft.com/office/powerpoint/2010/main" val="25510673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0958"/>
            <a:ext cx="8229600" cy="1143000"/>
          </a:xfrm>
        </p:spPr>
        <p:txBody>
          <a:bodyPr>
            <a:normAutofit/>
          </a:bodyPr>
          <a:lstStyle/>
          <a:p>
            <a:r>
              <a:rPr lang="en-US" dirty="0">
                <a:solidFill>
                  <a:srgbClr val="000000"/>
                </a:solidFill>
              </a:rPr>
              <a:t>Case </a:t>
            </a:r>
            <a:r>
              <a:rPr lang="en-US" dirty="0" smtClean="0">
                <a:solidFill>
                  <a:srgbClr val="000000"/>
                </a:solidFill>
              </a:rPr>
              <a:t>Study</a:t>
            </a:r>
            <a:r>
              <a:rPr lang="en-US" dirty="0">
                <a:solidFill>
                  <a:srgbClr val="000000"/>
                </a:solidFill>
              </a:rPr>
              <a:t>: </a:t>
            </a:r>
            <a:r>
              <a:rPr lang="en-US" dirty="0" smtClean="0">
                <a:solidFill>
                  <a:srgbClr val="000000"/>
                </a:solidFill>
              </a:rPr>
              <a:t>Malicious </a:t>
            </a:r>
            <a:r>
              <a:rPr lang="en-US" dirty="0">
                <a:solidFill>
                  <a:srgbClr val="000000"/>
                </a:solidFill>
              </a:rPr>
              <a:t>AS </a:t>
            </a:r>
            <a:r>
              <a:rPr lang="en-US" dirty="0" err="1">
                <a:solidFill>
                  <a:srgbClr val="000000"/>
                </a:solidFill>
              </a:rPr>
              <a:t>Troyak</a:t>
            </a:r>
            <a:endParaRPr lang="en-US" dirty="0">
              <a:solidFill>
                <a:srgbClr val="000000"/>
              </a:solidFill>
            </a:endParaRPr>
          </a:p>
        </p:txBody>
      </p:sp>
      <p:grpSp>
        <p:nvGrpSpPr>
          <p:cNvPr id="3" name="Group 2"/>
          <p:cNvGrpSpPr/>
          <p:nvPr/>
        </p:nvGrpSpPr>
        <p:grpSpPr>
          <a:xfrm>
            <a:off x="41071" y="1357978"/>
            <a:ext cx="9018393" cy="5294731"/>
            <a:chOff x="54439" y="1127654"/>
            <a:chExt cx="9018393" cy="5516459"/>
          </a:xfrm>
        </p:grpSpPr>
        <p:sp>
          <p:nvSpPr>
            <p:cNvPr id="20" name="Content Placeholder 2"/>
            <p:cNvSpPr txBox="1">
              <a:spLocks/>
            </p:cNvSpPr>
            <p:nvPr/>
          </p:nvSpPr>
          <p:spPr bwMode="auto">
            <a:xfrm>
              <a:off x="3200057" y="5764157"/>
              <a:ext cx="236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endParaRPr lang="en-US" sz="1800" dirty="0" smtClean="0"/>
            </a:p>
            <a:p>
              <a:pPr marL="0" indent="0">
                <a:buFontTx/>
                <a:buNone/>
              </a:pPr>
              <a:r>
                <a:rPr lang="en-US" sz="3000" dirty="0" smtClean="0"/>
                <a:t>2010.02.01</a:t>
              </a:r>
            </a:p>
            <a:p>
              <a:pPr marL="0" indent="0">
                <a:buFontTx/>
                <a:buNone/>
              </a:pPr>
              <a:endParaRPr lang="en-US" sz="3000" dirty="0" smtClean="0"/>
            </a:p>
          </p:txBody>
        </p:sp>
        <p:sp>
          <p:nvSpPr>
            <p:cNvPr id="21" name="Content Placeholder 2"/>
            <p:cNvSpPr txBox="1">
              <a:spLocks/>
            </p:cNvSpPr>
            <p:nvPr/>
          </p:nvSpPr>
          <p:spPr bwMode="auto">
            <a:xfrm>
              <a:off x="5241309" y="5573750"/>
              <a:ext cx="2362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endParaRPr lang="en-US" sz="3000" dirty="0" smtClean="0"/>
            </a:p>
            <a:p>
              <a:pPr marL="0" indent="0">
                <a:buFontTx/>
                <a:buNone/>
              </a:pPr>
              <a:r>
                <a:rPr lang="en-US" sz="3000" dirty="0" smtClean="0"/>
                <a:t>2010.04.01</a:t>
              </a:r>
            </a:p>
            <a:p>
              <a:pPr marL="0" indent="0">
                <a:buFontTx/>
                <a:buNone/>
              </a:pPr>
              <a:endParaRPr lang="en-US" sz="3000" dirty="0" smtClean="0"/>
            </a:p>
          </p:txBody>
        </p:sp>
        <p:cxnSp>
          <p:nvCxnSpPr>
            <p:cNvPr id="25" name="Straight Arrow Connector 24"/>
            <p:cNvCxnSpPr/>
            <p:nvPr/>
          </p:nvCxnSpPr>
          <p:spPr>
            <a:xfrm flipV="1">
              <a:off x="5115677" y="1203750"/>
              <a:ext cx="17100" cy="5440363"/>
            </a:xfrm>
            <a:prstGeom prst="straightConnector1">
              <a:avLst/>
            </a:prstGeom>
            <a:ln w="19050" cmpd="sng">
              <a:solidFill>
                <a:schemeClr val="tx1"/>
              </a:solidFill>
              <a:prstDash val="solid"/>
              <a:tailEnd type="none"/>
            </a:ln>
          </p:spPr>
          <p:style>
            <a:lnRef idx="2">
              <a:schemeClr val="accent1"/>
            </a:lnRef>
            <a:fillRef idx="0">
              <a:schemeClr val="accent1"/>
            </a:fillRef>
            <a:effectRef idx="1">
              <a:schemeClr val="accent1"/>
            </a:effectRef>
            <a:fontRef idx="minor">
              <a:schemeClr val="tx1"/>
            </a:fontRef>
          </p:style>
        </p:cxnSp>
        <p:sp>
          <p:nvSpPr>
            <p:cNvPr id="4" name="Oval 8"/>
            <p:cNvSpPr/>
            <p:nvPr/>
          </p:nvSpPr>
          <p:spPr>
            <a:xfrm>
              <a:off x="54439" y="1577028"/>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AS5577</a:t>
              </a:r>
              <a:endParaRPr lang="en-US" dirty="0">
                <a:solidFill>
                  <a:schemeClr val="tx1"/>
                </a:solidFill>
              </a:endParaRPr>
            </a:p>
            <a:p>
              <a:pPr algn="ctr"/>
              <a:r>
                <a:rPr lang="en-US" dirty="0" smtClean="0">
                  <a:solidFill>
                    <a:schemeClr val="tx1"/>
                  </a:solidFill>
                </a:rPr>
                <a:t>ROOT</a:t>
              </a:r>
              <a:endParaRPr lang="en-US" dirty="0">
                <a:solidFill>
                  <a:schemeClr val="tx1"/>
                </a:solidFill>
              </a:endParaRPr>
            </a:p>
          </p:txBody>
        </p:sp>
        <p:cxnSp>
          <p:nvCxnSpPr>
            <p:cNvPr id="5" name="Straight Arrow Connector 4"/>
            <p:cNvCxnSpPr/>
            <p:nvPr/>
          </p:nvCxnSpPr>
          <p:spPr>
            <a:xfrm flipH="1" flipV="1">
              <a:off x="2357388" y="2190187"/>
              <a:ext cx="118948" cy="453115"/>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6" name="Oval 8"/>
            <p:cNvSpPr/>
            <p:nvPr/>
          </p:nvSpPr>
          <p:spPr>
            <a:xfrm>
              <a:off x="1716705" y="2708033"/>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762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AS50215</a:t>
              </a:r>
              <a:endParaRPr lang="en-US" dirty="0">
                <a:solidFill>
                  <a:schemeClr val="tx1"/>
                </a:solidFill>
              </a:endParaRPr>
            </a:p>
            <a:p>
              <a:pPr algn="ctr"/>
              <a:r>
                <a:rPr lang="en-US" dirty="0" smtClean="0">
                  <a:solidFill>
                    <a:schemeClr val="tx1"/>
                  </a:solidFill>
                </a:rPr>
                <a:t>TROYAK</a:t>
              </a:r>
              <a:endParaRPr lang="en-US" dirty="0">
                <a:solidFill>
                  <a:schemeClr val="tx1"/>
                </a:solidFill>
              </a:endParaRPr>
            </a:p>
          </p:txBody>
        </p:sp>
        <p:sp>
          <p:nvSpPr>
            <p:cNvPr id="7" name="Oval 8"/>
            <p:cNvSpPr/>
            <p:nvPr/>
          </p:nvSpPr>
          <p:spPr>
            <a:xfrm>
              <a:off x="2989927" y="1596566"/>
              <a:ext cx="1637300" cy="970960"/>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solidFill>
                    <a:schemeClr val="tx1"/>
                  </a:solidFill>
                </a:rPr>
                <a:t>AS48172</a:t>
              </a:r>
              <a:endParaRPr lang="en-US" sz="1500" dirty="0">
                <a:solidFill>
                  <a:schemeClr val="tx1"/>
                </a:solidFill>
              </a:endParaRPr>
            </a:p>
            <a:p>
              <a:pPr algn="ctr"/>
              <a:r>
                <a:rPr lang="en-US" sz="1500" dirty="0" smtClean="0">
                  <a:solidFill>
                    <a:schemeClr val="tx1"/>
                  </a:solidFill>
                </a:rPr>
                <a:t>OVERSUN-</a:t>
              </a:r>
            </a:p>
            <a:p>
              <a:pPr algn="ctr"/>
              <a:r>
                <a:rPr lang="en-US" sz="1500" dirty="0" smtClean="0">
                  <a:solidFill>
                    <a:schemeClr val="tx1"/>
                  </a:solidFill>
                </a:rPr>
                <a:t>MERCURY</a:t>
              </a:r>
              <a:endParaRPr lang="en-US" sz="1500" dirty="0">
                <a:solidFill>
                  <a:schemeClr val="tx1"/>
                </a:solidFill>
              </a:endParaRPr>
            </a:p>
          </p:txBody>
        </p:sp>
        <p:sp>
          <p:nvSpPr>
            <p:cNvPr id="8" name="Oval 8"/>
            <p:cNvSpPr/>
            <p:nvPr/>
          </p:nvSpPr>
          <p:spPr>
            <a:xfrm>
              <a:off x="1560580" y="1127654"/>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AS25478</a:t>
              </a:r>
              <a:endParaRPr lang="en-US" dirty="0">
                <a:solidFill>
                  <a:schemeClr val="tx1"/>
                </a:solidFill>
              </a:endParaRPr>
            </a:p>
            <a:p>
              <a:pPr algn="ctr"/>
              <a:r>
                <a:rPr lang="en-US" dirty="0" smtClean="0">
                  <a:solidFill>
                    <a:schemeClr val="tx1"/>
                  </a:solidFill>
                </a:rPr>
                <a:t>IHOME</a:t>
              </a:r>
              <a:endParaRPr lang="en-US" dirty="0">
                <a:solidFill>
                  <a:schemeClr val="tx1"/>
                </a:solidFill>
              </a:endParaRPr>
            </a:p>
          </p:txBody>
        </p:sp>
        <p:cxnSp>
          <p:nvCxnSpPr>
            <p:cNvPr id="9" name="Straight Arrow Connector 8"/>
            <p:cNvCxnSpPr/>
            <p:nvPr/>
          </p:nvCxnSpPr>
          <p:spPr>
            <a:xfrm flipH="1" flipV="1">
              <a:off x="1460025" y="2319649"/>
              <a:ext cx="284748" cy="38838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0" name="Oval 8"/>
            <p:cNvSpPr/>
            <p:nvPr/>
          </p:nvSpPr>
          <p:spPr>
            <a:xfrm>
              <a:off x="3527133" y="4157762"/>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AS12383</a:t>
              </a:r>
              <a:endParaRPr lang="en-US" dirty="0">
                <a:solidFill>
                  <a:schemeClr val="tx1"/>
                </a:solidFill>
              </a:endParaRPr>
            </a:p>
            <a:p>
              <a:pPr algn="ctr"/>
              <a:r>
                <a:rPr lang="en-US" dirty="0" smtClean="0">
                  <a:solidFill>
                    <a:schemeClr val="tx1"/>
                  </a:solidFill>
                </a:rPr>
                <a:t>PROFITLAN</a:t>
              </a:r>
              <a:endParaRPr lang="en-US" dirty="0">
                <a:solidFill>
                  <a:schemeClr val="tx1"/>
                </a:solidFill>
              </a:endParaRPr>
            </a:p>
          </p:txBody>
        </p:sp>
        <p:cxnSp>
          <p:nvCxnSpPr>
            <p:cNvPr id="11" name="Straight Arrow Connector 10"/>
            <p:cNvCxnSpPr/>
            <p:nvPr/>
          </p:nvCxnSpPr>
          <p:spPr>
            <a:xfrm flipV="1">
              <a:off x="2977175" y="2483257"/>
              <a:ext cx="234456" cy="283391"/>
            </a:xfrm>
            <a:prstGeom prst="straightConnector1">
              <a:avLst/>
            </a:prstGeom>
            <a:ln>
              <a:solidFill>
                <a:srgbClr val="FF6600"/>
              </a:solidFill>
              <a:tailEnd type="none"/>
            </a:ln>
          </p:spPr>
          <p:style>
            <a:lnRef idx="2">
              <a:schemeClr val="accent1"/>
            </a:lnRef>
            <a:fillRef idx="0">
              <a:schemeClr val="accent1"/>
            </a:fillRef>
            <a:effectRef idx="1">
              <a:schemeClr val="accent1"/>
            </a:effectRef>
            <a:fontRef idx="minor">
              <a:schemeClr val="tx1"/>
            </a:fontRef>
          </p:style>
        </p:cxnSp>
        <p:sp>
          <p:nvSpPr>
            <p:cNvPr id="12" name="Oval 8"/>
            <p:cNvSpPr/>
            <p:nvPr/>
          </p:nvSpPr>
          <p:spPr>
            <a:xfrm>
              <a:off x="150592" y="4520492"/>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AS8287</a:t>
              </a:r>
              <a:endParaRPr lang="en-US" dirty="0">
                <a:solidFill>
                  <a:schemeClr val="tx1"/>
                </a:solidFill>
              </a:endParaRPr>
            </a:p>
            <a:p>
              <a:pPr algn="ctr"/>
              <a:r>
                <a:rPr lang="en-US" dirty="0" smtClean="0">
                  <a:solidFill>
                    <a:schemeClr val="tx1"/>
                  </a:solidFill>
                </a:rPr>
                <a:t>TABA</a:t>
              </a:r>
              <a:endParaRPr lang="en-US" dirty="0">
                <a:solidFill>
                  <a:schemeClr val="tx1"/>
                </a:solidFill>
              </a:endParaRPr>
            </a:p>
          </p:txBody>
        </p:sp>
        <p:sp>
          <p:nvSpPr>
            <p:cNvPr id="13" name="Oval 8"/>
            <p:cNvSpPr/>
            <p:nvPr/>
          </p:nvSpPr>
          <p:spPr>
            <a:xfrm>
              <a:off x="2001453" y="4520492"/>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AS31366</a:t>
              </a:r>
              <a:endParaRPr lang="en-US" dirty="0">
                <a:solidFill>
                  <a:schemeClr val="tx1"/>
                </a:solidFill>
              </a:endParaRPr>
            </a:p>
            <a:p>
              <a:pPr algn="ctr"/>
              <a:r>
                <a:rPr lang="en-US" dirty="0" smtClean="0">
                  <a:solidFill>
                    <a:schemeClr val="tx1"/>
                  </a:solidFill>
                </a:rPr>
                <a:t>SMALLSHOP</a:t>
              </a:r>
              <a:endParaRPr lang="en-US" dirty="0">
                <a:solidFill>
                  <a:schemeClr val="tx1"/>
                </a:solidFill>
              </a:endParaRPr>
            </a:p>
          </p:txBody>
        </p:sp>
        <p:sp>
          <p:nvSpPr>
            <p:cNvPr id="14" name="Oval 8"/>
            <p:cNvSpPr/>
            <p:nvPr/>
          </p:nvSpPr>
          <p:spPr>
            <a:xfrm>
              <a:off x="2642135" y="5361991"/>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AS42229</a:t>
              </a:r>
              <a:endParaRPr lang="en-US" dirty="0">
                <a:solidFill>
                  <a:schemeClr val="tx1"/>
                </a:solidFill>
              </a:endParaRPr>
            </a:p>
            <a:p>
              <a:pPr algn="ctr"/>
              <a:r>
                <a:rPr lang="en-US" dirty="0" smtClean="0">
                  <a:solidFill>
                    <a:schemeClr val="tx1"/>
                  </a:solidFill>
                </a:rPr>
                <a:t>MARIAM</a:t>
              </a:r>
              <a:endParaRPr lang="en-US" dirty="0">
                <a:solidFill>
                  <a:schemeClr val="tx1"/>
                </a:solidFill>
              </a:endParaRPr>
            </a:p>
          </p:txBody>
        </p:sp>
        <p:sp>
          <p:nvSpPr>
            <p:cNvPr id="15" name="Oval 8"/>
            <p:cNvSpPr/>
            <p:nvPr/>
          </p:nvSpPr>
          <p:spPr>
            <a:xfrm>
              <a:off x="1004835" y="5361991"/>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AS50390</a:t>
              </a:r>
              <a:endParaRPr lang="en-US" dirty="0">
                <a:solidFill>
                  <a:schemeClr val="tx1"/>
                </a:solidFill>
              </a:endParaRPr>
            </a:p>
            <a:p>
              <a:pPr algn="ctr"/>
              <a:r>
                <a:rPr lang="en-US" dirty="0" smtClean="0">
                  <a:solidFill>
                    <a:schemeClr val="tx1"/>
                  </a:solidFill>
                </a:rPr>
                <a:t>SMILA</a:t>
              </a:r>
              <a:endParaRPr lang="en-US" dirty="0">
                <a:solidFill>
                  <a:schemeClr val="tx1"/>
                </a:solidFill>
              </a:endParaRPr>
            </a:p>
          </p:txBody>
        </p:sp>
        <p:cxnSp>
          <p:nvCxnSpPr>
            <p:cNvPr id="16" name="Straight Arrow Connector 15"/>
            <p:cNvCxnSpPr/>
            <p:nvPr/>
          </p:nvCxnSpPr>
          <p:spPr>
            <a:xfrm flipV="1">
              <a:off x="2642135" y="3873185"/>
              <a:ext cx="0" cy="58257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503144" y="3808454"/>
              <a:ext cx="640683" cy="71203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V="1">
              <a:off x="1716705" y="3873185"/>
              <a:ext cx="640683" cy="14240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flipV="1">
              <a:off x="2998070" y="3808454"/>
              <a:ext cx="783057" cy="155353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8076214" y="3678993"/>
              <a:ext cx="213561" cy="38838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3" name="Oval 8"/>
            <p:cNvSpPr/>
            <p:nvPr/>
          </p:nvSpPr>
          <p:spPr>
            <a:xfrm>
              <a:off x="7577906" y="2643302"/>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762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AS50215</a:t>
              </a:r>
              <a:endParaRPr lang="en-US" dirty="0">
                <a:solidFill>
                  <a:schemeClr val="tx1"/>
                </a:solidFill>
              </a:endParaRPr>
            </a:p>
            <a:p>
              <a:pPr algn="ctr"/>
              <a:r>
                <a:rPr lang="en-US" dirty="0" smtClean="0">
                  <a:solidFill>
                    <a:schemeClr val="tx1"/>
                  </a:solidFill>
                </a:rPr>
                <a:t>TROYAK</a:t>
              </a:r>
              <a:endParaRPr lang="en-US" dirty="0">
                <a:solidFill>
                  <a:schemeClr val="tx1"/>
                </a:solidFill>
              </a:endParaRPr>
            </a:p>
          </p:txBody>
        </p:sp>
        <p:cxnSp>
          <p:nvCxnSpPr>
            <p:cNvPr id="24" name="Straight Arrow Connector 23"/>
            <p:cNvCxnSpPr/>
            <p:nvPr/>
          </p:nvCxnSpPr>
          <p:spPr>
            <a:xfrm flipV="1">
              <a:off x="7158508" y="3639176"/>
              <a:ext cx="557174" cy="468018"/>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6" name="Oval 8"/>
            <p:cNvSpPr/>
            <p:nvPr/>
          </p:nvSpPr>
          <p:spPr>
            <a:xfrm>
              <a:off x="5823557" y="4184605"/>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AS12383</a:t>
              </a:r>
              <a:endParaRPr lang="en-US" dirty="0">
                <a:solidFill>
                  <a:schemeClr val="tx1"/>
                </a:solidFill>
              </a:endParaRPr>
            </a:p>
            <a:p>
              <a:pPr algn="ctr"/>
              <a:r>
                <a:rPr lang="en-US" dirty="0" smtClean="0">
                  <a:solidFill>
                    <a:schemeClr val="tx1"/>
                  </a:solidFill>
                </a:rPr>
                <a:t>PROFITLAN</a:t>
              </a:r>
              <a:endParaRPr lang="en-US" dirty="0">
                <a:solidFill>
                  <a:schemeClr val="tx1"/>
                </a:solidFill>
              </a:endParaRPr>
            </a:p>
          </p:txBody>
        </p:sp>
        <p:sp>
          <p:nvSpPr>
            <p:cNvPr id="27" name="Oval 8"/>
            <p:cNvSpPr/>
            <p:nvPr/>
          </p:nvSpPr>
          <p:spPr>
            <a:xfrm>
              <a:off x="7532044" y="4184605"/>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AS31366</a:t>
              </a:r>
              <a:endParaRPr lang="en-US" dirty="0">
                <a:solidFill>
                  <a:schemeClr val="tx1"/>
                </a:solidFill>
              </a:endParaRPr>
            </a:p>
            <a:p>
              <a:pPr algn="ctr"/>
              <a:r>
                <a:rPr lang="en-US" dirty="0" smtClean="0">
                  <a:solidFill>
                    <a:schemeClr val="tx1"/>
                  </a:solidFill>
                </a:rPr>
                <a:t>SMALLSHOP</a:t>
              </a:r>
              <a:endParaRPr lang="en-US" dirty="0">
                <a:solidFill>
                  <a:schemeClr val="tx1"/>
                </a:solidFill>
              </a:endParaRPr>
            </a:p>
          </p:txBody>
        </p:sp>
        <p:cxnSp>
          <p:nvCxnSpPr>
            <p:cNvPr id="28" name="Straight Arrow Connector 27"/>
            <p:cNvCxnSpPr/>
            <p:nvPr/>
          </p:nvCxnSpPr>
          <p:spPr>
            <a:xfrm>
              <a:off x="6937223" y="3096417"/>
              <a:ext cx="569496" cy="0"/>
            </a:xfrm>
            <a:prstGeom prst="straightConnector1">
              <a:avLst/>
            </a:prstGeom>
            <a:ln>
              <a:solidFill>
                <a:srgbClr val="FF6600"/>
              </a:solidFill>
              <a:tailEnd type="none"/>
            </a:ln>
          </p:spPr>
          <p:style>
            <a:lnRef idx="2">
              <a:schemeClr val="accent1"/>
            </a:lnRef>
            <a:fillRef idx="0">
              <a:schemeClr val="accent1"/>
            </a:fillRef>
            <a:effectRef idx="1">
              <a:schemeClr val="accent1"/>
            </a:effectRef>
            <a:fontRef idx="minor">
              <a:schemeClr val="tx1"/>
            </a:fontRef>
          </p:style>
        </p:cxnSp>
        <p:sp>
          <p:nvSpPr>
            <p:cNvPr id="29" name="Oval 8"/>
            <p:cNvSpPr/>
            <p:nvPr/>
          </p:nvSpPr>
          <p:spPr>
            <a:xfrm>
              <a:off x="5299923" y="2643302"/>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AS44051</a:t>
              </a:r>
              <a:endParaRPr lang="en-US" dirty="0">
                <a:solidFill>
                  <a:schemeClr val="tx1"/>
                </a:solidFill>
              </a:endParaRPr>
            </a:p>
            <a:p>
              <a:pPr algn="ctr"/>
              <a:r>
                <a:rPr lang="en-US" dirty="0" smtClean="0">
                  <a:solidFill>
                    <a:schemeClr val="tx1"/>
                  </a:solidFill>
                </a:rPr>
                <a:t>YA</a:t>
              </a:r>
              <a:endParaRPr lang="en-US" dirty="0">
                <a:solidFill>
                  <a:schemeClr val="tx1"/>
                </a:solidFill>
              </a:endParaRPr>
            </a:p>
          </p:txBody>
        </p:sp>
        <p:cxnSp>
          <p:nvCxnSpPr>
            <p:cNvPr id="32" name="Straight Arrow Connector 31"/>
            <p:cNvCxnSpPr/>
            <p:nvPr/>
          </p:nvCxnSpPr>
          <p:spPr>
            <a:xfrm>
              <a:off x="3211631" y="3614262"/>
              <a:ext cx="569496" cy="647307"/>
            </a:xfrm>
            <a:prstGeom prst="straightConnector1">
              <a:avLst/>
            </a:prstGeom>
            <a:ln>
              <a:solidFill>
                <a:srgbClr val="FF6600"/>
              </a:solidFill>
              <a:tailEnd type="none"/>
            </a:ln>
          </p:spPr>
          <p:style>
            <a:lnRef idx="2">
              <a:schemeClr val="accent1"/>
            </a:lnRef>
            <a:fillRef idx="0">
              <a:schemeClr val="accent1"/>
            </a:fillRef>
            <a:effectRef idx="1">
              <a:schemeClr val="accent1"/>
            </a:effectRef>
            <a:fontRef idx="minor">
              <a:schemeClr val="tx1"/>
            </a:fontRef>
          </p:style>
        </p:cxnSp>
        <p:sp>
          <p:nvSpPr>
            <p:cNvPr id="36" name="Oval 8"/>
            <p:cNvSpPr/>
            <p:nvPr/>
          </p:nvSpPr>
          <p:spPr>
            <a:xfrm>
              <a:off x="5228736" y="1283958"/>
              <a:ext cx="1494926" cy="906229"/>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AS29632</a:t>
              </a:r>
              <a:endParaRPr lang="en-US" dirty="0">
                <a:solidFill>
                  <a:schemeClr val="tx1"/>
                </a:solidFill>
              </a:endParaRPr>
            </a:p>
            <a:p>
              <a:pPr algn="ctr"/>
              <a:r>
                <a:rPr lang="en-US" dirty="0">
                  <a:solidFill>
                    <a:schemeClr val="tx1"/>
                  </a:solidFill>
                </a:rPr>
                <a:t>NASSIST</a:t>
              </a:r>
            </a:p>
          </p:txBody>
        </p:sp>
        <p:cxnSp>
          <p:nvCxnSpPr>
            <p:cNvPr id="37" name="Straight Arrow Connector 36"/>
            <p:cNvCxnSpPr/>
            <p:nvPr/>
          </p:nvCxnSpPr>
          <p:spPr>
            <a:xfrm flipV="1">
              <a:off x="6011793" y="2190187"/>
              <a:ext cx="0" cy="38838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0" y="6329721"/>
            <a:ext cx="9144000" cy="51491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3366FF"/>
                </a:solidFill>
              </a:rPr>
              <a:t>Connectivity snapshots taken 3 months apart</a:t>
            </a:r>
            <a:endParaRPr lang="en-US" sz="3200" dirty="0"/>
          </a:p>
        </p:txBody>
      </p:sp>
    </p:spTree>
    <p:extLst>
      <p:ext uri="{BB962C8B-B14F-4D97-AF65-F5344CB8AC3E}">
        <p14:creationId xmlns:p14="http://schemas.microsoft.com/office/powerpoint/2010/main" val="31610402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Features of Bulletproof Hosting</a:t>
            </a:r>
            <a:endParaRPr lang="en-US" dirty="0">
              <a:solidFill>
                <a:srgbClr val="00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52861400"/>
              </p:ext>
            </p:extLst>
          </p:nvPr>
        </p:nvGraphicFramePr>
        <p:xfrm>
          <a:off x="457200" y="1854186"/>
          <a:ext cx="8566485" cy="3982273"/>
        </p:xfrm>
        <a:graphic>
          <a:graphicData uri="http://schemas.openxmlformats.org/drawingml/2006/table">
            <a:tbl>
              <a:tblPr firstRow="1" firstCol="1" bandRow="1">
                <a:effectLst>
                  <a:innerShdw blurRad="63500" dist="50800" dir="13500000">
                    <a:schemeClr val="tx1">
                      <a:alpha val="50000"/>
                    </a:schemeClr>
                  </a:innerShdw>
                </a:effectLst>
                <a:tableStyleId>{5C22544A-7EE6-4342-B048-85BDC9FD1C3A}</a:tableStyleId>
              </a:tblPr>
              <a:tblGrid>
                <a:gridCol w="2855495"/>
                <a:gridCol w="2855495"/>
                <a:gridCol w="2855495"/>
              </a:tblGrid>
              <a:tr h="812354">
                <a:tc>
                  <a:txBody>
                    <a:bodyPr/>
                    <a:lstStyle/>
                    <a:p>
                      <a:r>
                        <a:rPr lang="en-US" sz="2800" b="0" dirty="0" smtClean="0">
                          <a:solidFill>
                            <a:srgbClr val="FF0000"/>
                          </a:solidFill>
                        </a:rPr>
                        <a:t>Rewiring Changes</a:t>
                      </a:r>
                      <a:endParaRPr lang="en-US" sz="2800" b="0" dirty="0">
                        <a:solidFill>
                          <a:srgbClr val="FF0000"/>
                        </a:solidFill>
                      </a:endParaRPr>
                    </a:p>
                  </a:txBody>
                  <a:tcPr>
                    <a:noFill/>
                  </a:tcPr>
                </a:tc>
                <a:tc>
                  <a:txBody>
                    <a:bodyPr/>
                    <a:lstStyle/>
                    <a:p>
                      <a:r>
                        <a:rPr lang="en-US" sz="2000" b="0" kern="1200" dirty="0" smtClean="0">
                          <a:solidFill>
                            <a:srgbClr val="000000"/>
                          </a:solidFill>
                          <a:effectLst/>
                          <a:latin typeface="+mn-lt"/>
                          <a:ea typeface="+mn-ea"/>
                          <a:cs typeface="+mn-cs"/>
                        </a:rPr>
                        <a:t>e.g.</a:t>
                      </a:r>
                      <a:r>
                        <a:rPr lang="en-US" sz="2000" b="0" kern="1200" baseline="0" dirty="0" smtClean="0">
                          <a:solidFill>
                            <a:srgbClr val="000000"/>
                          </a:solidFill>
                          <a:effectLst/>
                          <a:latin typeface="+mn-lt"/>
                          <a:ea typeface="+mn-ea"/>
                          <a:cs typeface="+mn-cs"/>
                        </a:rPr>
                        <a:t> </a:t>
                      </a:r>
                      <a:r>
                        <a:rPr lang="en-US" sz="2000" b="0" kern="1200" dirty="0" smtClean="0">
                          <a:solidFill>
                            <a:srgbClr val="000000"/>
                          </a:solidFill>
                          <a:effectLst/>
                          <a:latin typeface="+mn-lt"/>
                          <a:ea typeface="+mn-ea"/>
                          <a:cs typeface="+mn-cs"/>
                        </a:rPr>
                        <a:t>change of providers</a:t>
                      </a:r>
                      <a:endParaRPr lang="en-US" sz="2000" b="0" dirty="0">
                        <a:solidFill>
                          <a:srgbClr val="000000"/>
                        </a:solidFill>
                      </a:endParaRPr>
                    </a:p>
                  </a:txBody>
                  <a:tcPr>
                    <a:noFill/>
                  </a:tcPr>
                </a:tc>
                <a:tc>
                  <a:txBody>
                    <a:bodyPr/>
                    <a:lstStyle/>
                    <a:p>
                      <a:r>
                        <a:rPr lang="en-US" b="0" dirty="0" smtClean="0">
                          <a:solidFill>
                            <a:srgbClr val="3366FF"/>
                          </a:solidFill>
                        </a:rPr>
                        <a:t>Link stability</a:t>
                      </a:r>
                      <a:endParaRPr lang="en-US" b="0" dirty="0">
                        <a:solidFill>
                          <a:srgbClr val="3366FF"/>
                        </a:solidFill>
                      </a:endParaRPr>
                    </a:p>
                  </a:txBody>
                  <a:tcPr>
                    <a:noFill/>
                  </a:tcPr>
                </a:tc>
              </a:tr>
              <a:tr h="812354">
                <a:tc>
                  <a:txBody>
                    <a:bodyPr/>
                    <a:lstStyle/>
                    <a:p>
                      <a:r>
                        <a:rPr lang="en-US" sz="2800" b="0" kern="1200" dirty="0" smtClean="0">
                          <a:solidFill>
                            <a:srgbClr val="FF0000"/>
                          </a:solidFill>
                          <a:effectLst/>
                          <a:latin typeface="+mn-lt"/>
                          <a:ea typeface="+mn-ea"/>
                          <a:cs typeface="+mn-cs"/>
                        </a:rPr>
                        <a:t>BGP Routing</a:t>
                      </a:r>
                    </a:p>
                    <a:p>
                      <a:r>
                        <a:rPr lang="en-US" sz="2800" b="0" kern="1200" dirty="0" smtClean="0">
                          <a:solidFill>
                            <a:srgbClr val="FF0000"/>
                          </a:solidFill>
                          <a:effectLst/>
                          <a:latin typeface="+mn-lt"/>
                          <a:ea typeface="+mn-ea"/>
                          <a:cs typeface="+mn-cs"/>
                        </a:rPr>
                        <a:t>Dynamics</a:t>
                      </a:r>
                    </a:p>
                    <a:p>
                      <a:endParaRPr lang="en-US" sz="2800" b="0" kern="1200" dirty="0" smtClean="0">
                        <a:solidFill>
                          <a:srgbClr val="FF0000"/>
                        </a:solidFill>
                        <a:effectLst/>
                        <a:latin typeface="+mn-lt"/>
                        <a:ea typeface="+mn-ea"/>
                        <a:cs typeface="+mn-cs"/>
                      </a:endParaRPr>
                    </a:p>
                  </a:txBody>
                  <a:tcPr>
                    <a:noFill/>
                  </a:tcPr>
                </a:tc>
                <a:tc>
                  <a:txBody>
                    <a:bodyPr/>
                    <a:lstStyle/>
                    <a:p>
                      <a:r>
                        <a:rPr lang="en-US" sz="2000" dirty="0" smtClean="0"/>
                        <a:t>e.g. </a:t>
                      </a:r>
                      <a:r>
                        <a:rPr lang="en-US" sz="2000" dirty="0" err="1" smtClean="0"/>
                        <a:t>interarrival</a:t>
                      </a:r>
                      <a:r>
                        <a:rPr lang="en-US" sz="2000" dirty="0" smtClean="0"/>
                        <a:t> time of prefix advertisements</a:t>
                      </a:r>
                      <a:endParaRPr lang="en-US" sz="2000" b="0" dirty="0">
                        <a:solidFill>
                          <a:srgbClr val="000000"/>
                        </a:solidFill>
                      </a:endParaRPr>
                    </a:p>
                  </a:txBody>
                  <a:tcPr>
                    <a:noFill/>
                  </a:tcPr>
                </a:tc>
                <a:tc>
                  <a:txBody>
                    <a:bodyPr/>
                    <a:lstStyle/>
                    <a:p>
                      <a:r>
                        <a:rPr lang="en-US" sz="1800" kern="1200" dirty="0" smtClean="0">
                          <a:solidFill>
                            <a:srgbClr val="3366FF"/>
                          </a:solidFill>
                          <a:effectLst/>
                          <a:latin typeface="+mn-lt"/>
                          <a:ea typeface="+mn-ea"/>
                          <a:cs typeface="+mn-cs"/>
                        </a:rPr>
                        <a:t>IP space fragmentation</a:t>
                      </a:r>
                    </a:p>
                  </a:txBody>
                  <a:tcPr>
                    <a:noFill/>
                  </a:tcPr>
                </a:tc>
              </a:tr>
              <a:tr h="812354">
                <a:tc>
                  <a:txBody>
                    <a:bodyPr/>
                    <a:lstStyle/>
                    <a:p>
                      <a:r>
                        <a:rPr lang="en-US" sz="2800" b="0" kern="1200" dirty="0" smtClean="0">
                          <a:solidFill>
                            <a:srgbClr val="FF0000"/>
                          </a:solidFill>
                          <a:effectLst/>
                          <a:latin typeface="+mn-lt"/>
                          <a:ea typeface="+mn-ea"/>
                          <a:cs typeface="+mn-cs"/>
                        </a:rPr>
                        <a:t>IP Space</a:t>
                      </a:r>
                    </a:p>
                    <a:p>
                      <a:r>
                        <a:rPr lang="en-US" sz="2800" b="0" kern="1200" dirty="0" smtClean="0">
                          <a:solidFill>
                            <a:srgbClr val="FF0000"/>
                          </a:solidFill>
                          <a:effectLst/>
                          <a:latin typeface="+mn-lt"/>
                          <a:ea typeface="+mn-ea"/>
                          <a:cs typeface="+mn-cs"/>
                        </a:rPr>
                        <a:t>Fragmentation &amp;</a:t>
                      </a:r>
                    </a:p>
                    <a:p>
                      <a:r>
                        <a:rPr lang="en-US" sz="2800" b="0" kern="1200" dirty="0" smtClean="0">
                          <a:solidFill>
                            <a:srgbClr val="FF0000"/>
                          </a:solidFill>
                          <a:effectLst/>
                          <a:latin typeface="+mn-lt"/>
                          <a:ea typeface="+mn-ea"/>
                          <a:cs typeface="+mn-cs"/>
                        </a:rPr>
                        <a:t>Churn</a:t>
                      </a:r>
                    </a:p>
                    <a:p>
                      <a:endParaRPr lang="en-US" sz="2800" b="0" kern="1200" dirty="0" smtClean="0">
                        <a:solidFill>
                          <a:srgbClr val="FF0000"/>
                        </a:solidFill>
                        <a:effectLst/>
                        <a:latin typeface="+mn-lt"/>
                        <a:ea typeface="+mn-ea"/>
                        <a:cs typeface="+mn-cs"/>
                      </a:endParaRPr>
                    </a:p>
                  </a:txBody>
                  <a:tcPr>
                    <a:noFill/>
                  </a:tcPr>
                </a:tc>
                <a:tc>
                  <a:txBody>
                    <a:bodyPr/>
                    <a:lstStyle/>
                    <a:p>
                      <a:r>
                        <a:rPr lang="en-US" sz="2000" dirty="0" smtClean="0"/>
                        <a:t>e.g. change of advertised prefixes</a:t>
                      </a:r>
                      <a:endParaRPr lang="en-US" sz="2000" b="0" dirty="0">
                        <a:solidFill>
                          <a:srgbClr val="000000"/>
                        </a:solidFill>
                      </a:endParaRPr>
                    </a:p>
                  </a:txBody>
                  <a:tcPr>
                    <a:noFill/>
                  </a:tcPr>
                </a:tc>
                <a:tc>
                  <a:txBody>
                    <a:bodyPr/>
                    <a:lstStyle/>
                    <a:p>
                      <a:r>
                        <a:rPr lang="en-US" sz="1800" kern="1200" dirty="0" smtClean="0">
                          <a:solidFill>
                            <a:srgbClr val="3366FF"/>
                          </a:solidFill>
                          <a:effectLst/>
                          <a:latin typeface="+mn-lt"/>
                          <a:ea typeface="+mn-ea"/>
                          <a:cs typeface="+mn-cs"/>
                        </a:rPr>
                        <a:t>Prefix reachability</a:t>
                      </a:r>
                    </a:p>
                  </a:txBody>
                  <a:tcPr>
                    <a:noFill/>
                  </a:tcPr>
                </a:tc>
              </a:tr>
            </a:tbl>
          </a:graphicData>
        </a:graphic>
      </p:graphicFrame>
    </p:spTree>
    <p:extLst>
      <p:ext uri="{BB962C8B-B14F-4D97-AF65-F5344CB8AC3E}">
        <p14:creationId xmlns:p14="http://schemas.microsoft.com/office/powerpoint/2010/main" val="10668987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3331" y="87486"/>
            <a:ext cx="8937779" cy="1143000"/>
          </a:xfrm>
        </p:spPr>
        <p:txBody>
          <a:bodyPr>
            <a:normAutofit/>
          </a:bodyPr>
          <a:lstStyle/>
          <a:p>
            <a:r>
              <a:rPr lang="en-US" dirty="0">
                <a:solidFill>
                  <a:srgbClr val="000000"/>
                </a:solidFill>
              </a:rPr>
              <a:t> </a:t>
            </a:r>
            <a:r>
              <a:rPr lang="en-US" dirty="0" smtClean="0">
                <a:solidFill>
                  <a:srgbClr val="000000"/>
                </a:solidFill>
              </a:rPr>
              <a:t>Rewiring </a:t>
            </a:r>
            <a:r>
              <a:rPr lang="en-US" dirty="0">
                <a:solidFill>
                  <a:srgbClr val="000000"/>
                </a:solidFill>
              </a:rPr>
              <a:t>C</a:t>
            </a:r>
            <a:r>
              <a:rPr lang="en-US" dirty="0" smtClean="0">
                <a:solidFill>
                  <a:srgbClr val="000000"/>
                </a:solidFill>
              </a:rPr>
              <a:t>hanges</a:t>
            </a:r>
            <a:endParaRPr lang="en-US" dirty="0">
              <a:solidFill>
                <a:srgbClr val="000000"/>
              </a:solidFill>
            </a:endParaRPr>
          </a:p>
        </p:txBody>
      </p:sp>
      <p:sp>
        <p:nvSpPr>
          <p:cNvPr id="50" name="Rectangle 49"/>
          <p:cNvSpPr/>
          <p:nvPr/>
        </p:nvSpPr>
        <p:spPr>
          <a:xfrm>
            <a:off x="93331" y="5401447"/>
            <a:ext cx="8937779" cy="1200329"/>
          </a:xfrm>
          <a:prstGeom prst="rect">
            <a:avLst/>
          </a:prstGeom>
        </p:spPr>
        <p:txBody>
          <a:bodyPr wrap="square">
            <a:spAutoFit/>
          </a:bodyPr>
          <a:lstStyle/>
          <a:p>
            <a:pPr marL="571500" indent="-571500">
              <a:buFont typeface="Arial"/>
              <a:buChar char="•"/>
            </a:pPr>
            <a:r>
              <a:rPr lang="en-US" sz="3600" dirty="0" smtClean="0"/>
              <a:t>Malicious </a:t>
            </a:r>
            <a:r>
              <a:rPr lang="en-US" sz="3600" dirty="0" err="1" smtClean="0"/>
              <a:t>ASes</a:t>
            </a:r>
            <a:r>
              <a:rPr lang="en-US" sz="3600" dirty="0" smtClean="0"/>
              <a:t> tend to </a:t>
            </a:r>
            <a:r>
              <a:rPr lang="en-US" sz="3600" dirty="0" smtClean="0">
                <a:solidFill>
                  <a:srgbClr val="FF0000"/>
                </a:solidFill>
              </a:rPr>
              <a:t>change connectivity more aggressively than legit </a:t>
            </a:r>
            <a:r>
              <a:rPr lang="en-US" sz="3600" dirty="0" err="1" smtClean="0">
                <a:solidFill>
                  <a:srgbClr val="FF0000"/>
                </a:solidFill>
              </a:rPr>
              <a:t>ASes</a:t>
            </a:r>
            <a:endParaRPr lang="en-US" sz="3600" dirty="0"/>
          </a:p>
        </p:txBody>
      </p:sp>
      <p:pic>
        <p:nvPicPr>
          <p:cNvPr id="4" name="Picture 3"/>
          <p:cNvPicPr>
            <a:picLocks noChangeAspect="1"/>
          </p:cNvPicPr>
          <p:nvPr/>
        </p:nvPicPr>
        <p:blipFill>
          <a:blip r:embed="rId2"/>
          <a:stretch>
            <a:fillRect/>
          </a:stretch>
        </p:blipFill>
        <p:spPr>
          <a:xfrm>
            <a:off x="959772" y="1323474"/>
            <a:ext cx="7356190" cy="3890821"/>
          </a:xfrm>
          <a:prstGeom prst="rect">
            <a:avLst/>
          </a:prstGeom>
        </p:spPr>
      </p:pic>
      <p:sp>
        <p:nvSpPr>
          <p:cNvPr id="5" name="Rectangle 4"/>
          <p:cNvSpPr/>
          <p:nvPr/>
        </p:nvSpPr>
        <p:spPr>
          <a:xfrm>
            <a:off x="0" y="4698825"/>
            <a:ext cx="9144000" cy="5149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45" y="4685457"/>
            <a:ext cx="9144000" cy="5149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rPr>
              <a:t>S</a:t>
            </a:r>
            <a:r>
              <a:rPr lang="en-US" sz="2800" dirty="0" smtClean="0">
                <a:solidFill>
                  <a:schemeClr val="tx1"/>
                </a:solidFill>
              </a:rPr>
              <a:t>napshots taken 3 months apart</a:t>
            </a:r>
            <a:endParaRPr lang="en-US" sz="2800" dirty="0">
              <a:solidFill>
                <a:schemeClr val="tx1"/>
              </a:solidFill>
            </a:endParaRPr>
          </a:p>
        </p:txBody>
      </p:sp>
    </p:spTree>
    <p:extLst>
      <p:ext uri="{BB962C8B-B14F-4D97-AF65-F5344CB8AC3E}">
        <p14:creationId xmlns:p14="http://schemas.microsoft.com/office/powerpoint/2010/main" val="630194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74638"/>
            <a:ext cx="8526379" cy="1143000"/>
          </a:xfrm>
        </p:spPr>
        <p:txBody>
          <a:bodyPr>
            <a:normAutofit fontScale="90000"/>
          </a:bodyPr>
          <a:lstStyle/>
          <a:p>
            <a:r>
              <a:rPr lang="en-US" dirty="0" smtClean="0">
                <a:solidFill>
                  <a:srgbClr val="3366FF"/>
                </a:solidFill>
              </a:rPr>
              <a:t>Example feature: Upstream link stability</a:t>
            </a:r>
            <a:endParaRPr lang="en-US" dirty="0">
              <a:solidFill>
                <a:srgbClr val="3366FF"/>
              </a:solidFill>
            </a:endParaRPr>
          </a:p>
        </p:txBody>
      </p:sp>
      <p:sp>
        <p:nvSpPr>
          <p:cNvPr id="4" name="Oval 8"/>
          <p:cNvSpPr>
            <a:spLocks noGrp="1"/>
          </p:cNvSpPr>
          <p:nvPr>
            <p:ph idx="1"/>
          </p:nvPr>
        </p:nvSpPr>
        <p:spPr>
          <a:xfrm>
            <a:off x="283407" y="2872481"/>
            <a:ext cx="1334168" cy="912477"/>
          </a:xfrm>
          <a:custGeom>
            <a:avLst/>
            <a:gdLst/>
            <a:ahLst/>
            <a:cxnLst/>
            <a:rect l="l" t="t" r="r" b="b"/>
            <a:pathLst>
              <a:path w="1981200" h="1600200">
                <a:moveTo>
                  <a:pt x="914400" y="0"/>
                </a:moveTo>
                <a:cubicBezTo>
                  <a:pt x="1045913" y="0"/>
                  <a:pt x="1161863" y="93285"/>
                  <a:pt x="1230331" y="235171"/>
                </a:cubicBezTo>
                <a:lnTo>
                  <a:pt x="1239862" y="259753"/>
                </a:lnTo>
                <a:lnTo>
                  <a:pt x="1262413" y="250868"/>
                </a:lnTo>
                <a:cubicBezTo>
                  <a:pt x="1308941" y="236396"/>
                  <a:pt x="1358410" y="228600"/>
                  <a:pt x="1409700" y="228600"/>
                </a:cubicBezTo>
                <a:cubicBezTo>
                  <a:pt x="1683247" y="228600"/>
                  <a:pt x="1905000" y="450353"/>
                  <a:pt x="1905000" y="723900"/>
                </a:cubicBezTo>
                <a:lnTo>
                  <a:pt x="1904902" y="724876"/>
                </a:lnTo>
                <a:lnTo>
                  <a:pt x="1922638" y="743984"/>
                </a:lnTo>
                <a:cubicBezTo>
                  <a:pt x="1959611" y="792630"/>
                  <a:pt x="1981200" y="851274"/>
                  <a:pt x="1981200" y="914400"/>
                </a:cubicBezTo>
                <a:cubicBezTo>
                  <a:pt x="1981200" y="1061694"/>
                  <a:pt x="1863660" y="1184586"/>
                  <a:pt x="1707406" y="1213008"/>
                </a:cubicBezTo>
                <a:lnTo>
                  <a:pt x="1676017" y="1215820"/>
                </a:lnTo>
                <a:lnTo>
                  <a:pt x="1676400" y="1219200"/>
                </a:lnTo>
                <a:cubicBezTo>
                  <a:pt x="1676400" y="1387536"/>
                  <a:pt x="1522878" y="1524000"/>
                  <a:pt x="1333500" y="1524000"/>
                </a:cubicBezTo>
                <a:cubicBezTo>
                  <a:pt x="1238811" y="1524000"/>
                  <a:pt x="1153086" y="1489884"/>
                  <a:pt x="1091033" y="1434726"/>
                </a:cubicBezTo>
                <a:lnTo>
                  <a:pt x="1085910" y="1429207"/>
                </a:lnTo>
                <a:lnTo>
                  <a:pt x="1084438" y="1432221"/>
                </a:lnTo>
                <a:cubicBezTo>
                  <a:pt x="1022816" y="1533567"/>
                  <a:pt x="918461" y="1600200"/>
                  <a:pt x="800100" y="1600200"/>
                </a:cubicBezTo>
                <a:cubicBezTo>
                  <a:pt x="658067" y="1600200"/>
                  <a:pt x="536202" y="1504249"/>
                  <a:pt x="484147" y="1367502"/>
                </a:cubicBezTo>
                <a:lnTo>
                  <a:pt x="477561" y="1343927"/>
                </a:lnTo>
                <a:lnTo>
                  <a:pt x="444868" y="1357897"/>
                </a:lnTo>
                <a:cubicBezTo>
                  <a:pt x="412656" y="1366803"/>
                  <a:pt x="378409" y="1371600"/>
                  <a:pt x="342900" y="1371600"/>
                </a:cubicBezTo>
                <a:cubicBezTo>
                  <a:pt x="153522" y="1371600"/>
                  <a:pt x="0" y="1235136"/>
                  <a:pt x="0" y="1066800"/>
                </a:cubicBezTo>
                <a:cubicBezTo>
                  <a:pt x="0" y="1003674"/>
                  <a:pt x="21589" y="945030"/>
                  <a:pt x="58562" y="896384"/>
                </a:cubicBezTo>
                <a:lnTo>
                  <a:pt x="74077" y="879669"/>
                </a:lnTo>
                <a:lnTo>
                  <a:pt x="47905" y="840493"/>
                </a:lnTo>
                <a:cubicBezTo>
                  <a:pt x="17058" y="781237"/>
                  <a:pt x="0" y="716087"/>
                  <a:pt x="0" y="647700"/>
                </a:cubicBezTo>
                <a:cubicBezTo>
                  <a:pt x="0" y="374153"/>
                  <a:pt x="272927" y="152400"/>
                  <a:pt x="609600" y="152400"/>
                </a:cubicBezTo>
                <a:lnTo>
                  <a:pt x="645745" y="155361"/>
                </a:lnTo>
                <a:lnTo>
                  <a:pt x="701380" y="91096"/>
                </a:lnTo>
                <a:cubicBezTo>
                  <a:pt x="762188" y="33583"/>
                  <a:pt x="835493" y="0"/>
                  <a:pt x="914400" y="0"/>
                </a:cubicBezTo>
                <a:close/>
              </a:path>
            </a:pathLst>
          </a:custGeom>
          <a:solidFill>
            <a:schemeClr val="bg1"/>
          </a:solidFill>
          <a:ln w="76200">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normAutofit/>
          </a:bodyPr>
          <a:lstStyle/>
          <a:p>
            <a:pPr marL="0" indent="0" algn="ctr">
              <a:buNone/>
            </a:pPr>
            <a:r>
              <a:rPr lang="en-US" sz="2000" dirty="0" smtClean="0">
                <a:solidFill>
                  <a:schemeClr val="tx1"/>
                </a:solidFill>
              </a:rPr>
              <a:t>AS50215</a:t>
            </a:r>
            <a:endParaRPr lang="en-US" sz="2000" dirty="0">
              <a:solidFill>
                <a:schemeClr val="tx1"/>
              </a:solidFill>
            </a:endParaRPr>
          </a:p>
          <a:p>
            <a:pPr marL="0" indent="0" algn="ctr">
              <a:buNone/>
            </a:pPr>
            <a:r>
              <a:rPr lang="en-US" sz="2000" dirty="0" smtClean="0">
                <a:solidFill>
                  <a:schemeClr val="tx1"/>
                </a:solidFill>
              </a:rPr>
              <a:t>TROYAK</a:t>
            </a:r>
            <a:endParaRPr lang="en-US" sz="2000" dirty="0">
              <a:solidFill>
                <a:schemeClr val="tx1"/>
              </a:solidFill>
            </a:endParaRPr>
          </a:p>
        </p:txBody>
      </p:sp>
      <p:sp>
        <p:nvSpPr>
          <p:cNvPr id="5" name="Rectangle 4"/>
          <p:cNvSpPr/>
          <p:nvPr/>
        </p:nvSpPr>
        <p:spPr>
          <a:xfrm>
            <a:off x="1903496" y="2364649"/>
            <a:ext cx="1652504" cy="1015663"/>
          </a:xfrm>
          <a:prstGeom prst="rect">
            <a:avLst/>
          </a:prstGeom>
          <a:ln>
            <a:noFill/>
          </a:ln>
        </p:spPr>
        <p:txBody>
          <a:bodyPr wrap="square">
            <a:spAutoFit/>
          </a:bodyPr>
          <a:lstStyle/>
          <a:p>
            <a:r>
              <a:rPr lang="en-US" sz="2000" dirty="0" smtClean="0">
                <a:solidFill>
                  <a:srgbClr val="000000"/>
                </a:solidFill>
              </a:rPr>
              <a:t>Monitor the last x snapshots</a:t>
            </a:r>
            <a:endParaRPr lang="en-US" sz="2000" dirty="0">
              <a:solidFill>
                <a:srgbClr val="000000"/>
              </a:solidFill>
            </a:endParaRPr>
          </a:p>
        </p:txBody>
      </p:sp>
      <p:cxnSp>
        <p:nvCxnSpPr>
          <p:cNvPr id="6" name="Straight Arrow Connector 5"/>
          <p:cNvCxnSpPr/>
          <p:nvPr/>
        </p:nvCxnSpPr>
        <p:spPr>
          <a:xfrm flipV="1">
            <a:off x="1769810" y="3398556"/>
            <a:ext cx="1478716" cy="237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4812632" y="3356564"/>
            <a:ext cx="16067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4799274" y="1549041"/>
            <a:ext cx="1652504" cy="1631216"/>
          </a:xfrm>
          <a:prstGeom prst="rect">
            <a:avLst/>
          </a:prstGeom>
          <a:ln>
            <a:noFill/>
          </a:ln>
        </p:spPr>
        <p:txBody>
          <a:bodyPr wrap="square">
            <a:spAutoFit/>
          </a:bodyPr>
          <a:lstStyle/>
          <a:p>
            <a:r>
              <a:rPr lang="en-US" sz="2000" dirty="0" smtClean="0">
                <a:solidFill>
                  <a:srgbClr val="000000"/>
                </a:solidFill>
              </a:rPr>
              <a:t>Measure how many snapshots it links with each provider</a:t>
            </a:r>
            <a:endParaRPr lang="en-US" sz="2000" dirty="0">
              <a:solidFill>
                <a:srgbClr val="000000"/>
              </a:solidFill>
            </a:endParaRPr>
          </a:p>
        </p:txBody>
      </p:sp>
      <p:cxnSp>
        <p:nvCxnSpPr>
          <p:cNvPr id="10" name="Straight Connector 9"/>
          <p:cNvCxnSpPr/>
          <p:nvPr/>
        </p:nvCxnSpPr>
        <p:spPr>
          <a:xfrm>
            <a:off x="6764421" y="2364649"/>
            <a:ext cx="13368" cy="1433677"/>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6764421" y="3828356"/>
            <a:ext cx="1612232"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7034296" y="2113141"/>
            <a:ext cx="1652504" cy="400110"/>
          </a:xfrm>
          <a:prstGeom prst="rect">
            <a:avLst/>
          </a:prstGeom>
          <a:ln>
            <a:noFill/>
          </a:ln>
        </p:spPr>
        <p:txBody>
          <a:bodyPr wrap="square">
            <a:spAutoFit/>
          </a:bodyPr>
          <a:lstStyle/>
          <a:p>
            <a:r>
              <a:rPr lang="en-US" sz="2000" dirty="0" smtClean="0">
                <a:solidFill>
                  <a:srgbClr val="000000"/>
                </a:solidFill>
              </a:rPr>
              <a:t>CDF</a:t>
            </a:r>
            <a:endParaRPr lang="en-US" sz="2000" dirty="0">
              <a:solidFill>
                <a:srgbClr val="000000"/>
              </a:solidFill>
            </a:endParaRPr>
          </a:p>
        </p:txBody>
      </p:sp>
      <p:sp>
        <p:nvSpPr>
          <p:cNvPr id="14" name="Rectangle 13"/>
          <p:cNvSpPr/>
          <p:nvPr/>
        </p:nvSpPr>
        <p:spPr>
          <a:xfrm>
            <a:off x="3312550" y="2792273"/>
            <a:ext cx="1339676" cy="1015663"/>
          </a:xfrm>
          <a:prstGeom prst="rect">
            <a:avLst/>
          </a:prstGeom>
          <a:ln>
            <a:solidFill>
              <a:schemeClr val="tx1"/>
            </a:solidFill>
          </a:ln>
        </p:spPr>
        <p:txBody>
          <a:bodyPr wrap="square">
            <a:spAutoFit/>
          </a:bodyPr>
          <a:lstStyle/>
          <a:p>
            <a:r>
              <a:rPr lang="en-US" sz="2000" dirty="0" smtClean="0">
                <a:solidFill>
                  <a:srgbClr val="000000"/>
                </a:solidFill>
              </a:rPr>
              <a:t>Collect </a:t>
            </a:r>
          </a:p>
          <a:p>
            <a:r>
              <a:rPr lang="en-US" sz="2000" dirty="0" smtClean="0">
                <a:solidFill>
                  <a:srgbClr val="000000"/>
                </a:solidFill>
              </a:rPr>
              <a:t>all providers </a:t>
            </a:r>
            <a:endParaRPr lang="en-US" sz="2000" dirty="0">
              <a:solidFill>
                <a:srgbClr val="000000"/>
              </a:solidFill>
            </a:endParaRPr>
          </a:p>
        </p:txBody>
      </p:sp>
      <p:sp>
        <p:nvSpPr>
          <p:cNvPr id="21" name="Freeform 20"/>
          <p:cNvSpPr/>
          <p:nvPr/>
        </p:nvSpPr>
        <p:spPr>
          <a:xfrm>
            <a:off x="6791158" y="2406208"/>
            <a:ext cx="1417053" cy="1403792"/>
          </a:xfrm>
          <a:custGeom>
            <a:avLst/>
            <a:gdLst>
              <a:gd name="connsiteX0" fmla="*/ 0 w 1417053"/>
              <a:gd name="connsiteY0" fmla="*/ 1403792 h 1403792"/>
              <a:gd name="connsiteX1" fmla="*/ 13368 w 1417053"/>
              <a:gd name="connsiteY1" fmla="*/ 1149792 h 1403792"/>
              <a:gd name="connsiteX2" fmla="*/ 26737 w 1417053"/>
              <a:gd name="connsiteY2" fmla="*/ 1096318 h 1403792"/>
              <a:gd name="connsiteX3" fmla="*/ 53474 w 1417053"/>
              <a:gd name="connsiteY3" fmla="*/ 1056213 h 1403792"/>
              <a:gd name="connsiteX4" fmla="*/ 93579 w 1417053"/>
              <a:gd name="connsiteY4" fmla="*/ 962634 h 1403792"/>
              <a:gd name="connsiteX5" fmla="*/ 173789 w 1417053"/>
              <a:gd name="connsiteY5" fmla="*/ 855687 h 1403792"/>
              <a:gd name="connsiteX6" fmla="*/ 254000 w 1417053"/>
              <a:gd name="connsiteY6" fmla="*/ 762108 h 1403792"/>
              <a:gd name="connsiteX7" fmla="*/ 267368 w 1417053"/>
              <a:gd name="connsiteY7" fmla="*/ 722003 h 1403792"/>
              <a:gd name="connsiteX8" fmla="*/ 347579 w 1417053"/>
              <a:gd name="connsiteY8" fmla="*/ 655160 h 1403792"/>
              <a:gd name="connsiteX9" fmla="*/ 401053 w 1417053"/>
              <a:gd name="connsiteY9" fmla="*/ 615055 h 1403792"/>
              <a:gd name="connsiteX10" fmla="*/ 481263 w 1417053"/>
              <a:gd name="connsiteY10" fmla="*/ 508108 h 1403792"/>
              <a:gd name="connsiteX11" fmla="*/ 508000 w 1417053"/>
              <a:gd name="connsiteY11" fmla="*/ 468003 h 1403792"/>
              <a:gd name="connsiteX12" fmla="*/ 655053 w 1417053"/>
              <a:gd name="connsiteY12" fmla="*/ 361055 h 1403792"/>
              <a:gd name="connsiteX13" fmla="*/ 708526 w 1417053"/>
              <a:gd name="connsiteY13" fmla="*/ 334318 h 1403792"/>
              <a:gd name="connsiteX14" fmla="*/ 802105 w 1417053"/>
              <a:gd name="connsiteY14" fmla="*/ 227371 h 1403792"/>
              <a:gd name="connsiteX15" fmla="*/ 909053 w 1417053"/>
              <a:gd name="connsiteY15" fmla="*/ 160529 h 1403792"/>
              <a:gd name="connsiteX16" fmla="*/ 1002631 w 1417053"/>
              <a:gd name="connsiteY16" fmla="*/ 93687 h 1403792"/>
              <a:gd name="connsiteX17" fmla="*/ 1096210 w 1417053"/>
              <a:gd name="connsiteY17" fmla="*/ 66950 h 1403792"/>
              <a:gd name="connsiteX18" fmla="*/ 1216526 w 1417053"/>
              <a:gd name="connsiteY18" fmla="*/ 26845 h 1403792"/>
              <a:gd name="connsiteX19" fmla="*/ 1256631 w 1417053"/>
              <a:gd name="connsiteY19" fmla="*/ 13476 h 1403792"/>
              <a:gd name="connsiteX20" fmla="*/ 1417053 w 1417053"/>
              <a:gd name="connsiteY20" fmla="*/ 108 h 140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17053" h="1403792">
                <a:moveTo>
                  <a:pt x="0" y="1403792"/>
                </a:moveTo>
                <a:cubicBezTo>
                  <a:pt x="4456" y="1319125"/>
                  <a:pt x="6023" y="1234257"/>
                  <a:pt x="13368" y="1149792"/>
                </a:cubicBezTo>
                <a:cubicBezTo>
                  <a:pt x="14960" y="1131488"/>
                  <a:pt x="19499" y="1113206"/>
                  <a:pt x="26737" y="1096318"/>
                </a:cubicBezTo>
                <a:cubicBezTo>
                  <a:pt x="33066" y="1081550"/>
                  <a:pt x="44562" y="1069581"/>
                  <a:pt x="53474" y="1056213"/>
                </a:cubicBezTo>
                <a:cubicBezTo>
                  <a:pt x="65357" y="1020563"/>
                  <a:pt x="71552" y="995674"/>
                  <a:pt x="93579" y="962634"/>
                </a:cubicBezTo>
                <a:cubicBezTo>
                  <a:pt x="118297" y="925557"/>
                  <a:pt x="142279" y="887197"/>
                  <a:pt x="173789" y="855687"/>
                </a:cubicBezTo>
                <a:cubicBezTo>
                  <a:pt x="229650" y="799826"/>
                  <a:pt x="202551" y="830706"/>
                  <a:pt x="254000" y="762108"/>
                </a:cubicBezTo>
                <a:cubicBezTo>
                  <a:pt x="258456" y="748740"/>
                  <a:pt x="259551" y="733728"/>
                  <a:pt x="267368" y="722003"/>
                </a:cubicBezTo>
                <a:cubicBezTo>
                  <a:pt x="290064" y="687958"/>
                  <a:pt x="316193" y="677579"/>
                  <a:pt x="347579" y="655160"/>
                </a:cubicBezTo>
                <a:cubicBezTo>
                  <a:pt x="365710" y="642210"/>
                  <a:pt x="383228" y="628423"/>
                  <a:pt x="401053" y="615055"/>
                </a:cubicBezTo>
                <a:cubicBezTo>
                  <a:pt x="485327" y="474597"/>
                  <a:pt x="397724" y="608354"/>
                  <a:pt x="481263" y="508108"/>
                </a:cubicBezTo>
                <a:cubicBezTo>
                  <a:pt x="491549" y="495765"/>
                  <a:pt x="496058" y="478751"/>
                  <a:pt x="508000" y="468003"/>
                </a:cubicBezTo>
                <a:cubicBezTo>
                  <a:pt x="511070" y="465240"/>
                  <a:pt x="619958" y="381109"/>
                  <a:pt x="655053" y="361055"/>
                </a:cubicBezTo>
                <a:cubicBezTo>
                  <a:pt x="672356" y="351168"/>
                  <a:pt x="692583" y="346275"/>
                  <a:pt x="708526" y="334318"/>
                </a:cubicBezTo>
                <a:cubicBezTo>
                  <a:pt x="791847" y="271827"/>
                  <a:pt x="734419" y="295057"/>
                  <a:pt x="802105" y="227371"/>
                </a:cubicBezTo>
                <a:cubicBezTo>
                  <a:pt x="852598" y="176878"/>
                  <a:pt x="852577" y="195827"/>
                  <a:pt x="909053" y="160529"/>
                </a:cubicBezTo>
                <a:cubicBezTo>
                  <a:pt x="933274" y="145391"/>
                  <a:pt x="974351" y="107827"/>
                  <a:pt x="1002631" y="93687"/>
                </a:cubicBezTo>
                <a:cubicBezTo>
                  <a:pt x="1021812" y="84096"/>
                  <a:pt x="1079073" y="71234"/>
                  <a:pt x="1096210" y="66950"/>
                </a:cubicBezTo>
                <a:cubicBezTo>
                  <a:pt x="1165988" y="20432"/>
                  <a:pt x="1108458" y="50860"/>
                  <a:pt x="1216526" y="26845"/>
                </a:cubicBezTo>
                <a:cubicBezTo>
                  <a:pt x="1230282" y="23788"/>
                  <a:pt x="1242767" y="15997"/>
                  <a:pt x="1256631" y="13476"/>
                </a:cubicBezTo>
                <a:cubicBezTo>
                  <a:pt x="1342314" y="-2103"/>
                  <a:pt x="1346978" y="108"/>
                  <a:pt x="1417053" y="108"/>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ectangle 14"/>
          <p:cNvSpPr/>
          <p:nvPr/>
        </p:nvSpPr>
        <p:spPr>
          <a:xfrm>
            <a:off x="6823067" y="4792556"/>
            <a:ext cx="1957309" cy="707886"/>
          </a:xfrm>
          <a:prstGeom prst="rect">
            <a:avLst/>
          </a:prstGeom>
          <a:ln>
            <a:noFill/>
          </a:ln>
        </p:spPr>
        <p:txBody>
          <a:bodyPr wrap="square">
            <a:spAutoFit/>
          </a:bodyPr>
          <a:lstStyle/>
          <a:p>
            <a:r>
              <a:rPr lang="en-US" sz="2000" b="1" dirty="0" smtClean="0">
                <a:solidFill>
                  <a:srgbClr val="000000"/>
                </a:solidFill>
              </a:rPr>
              <a:t>Capture the distribution </a:t>
            </a:r>
            <a:endParaRPr lang="en-US" sz="2000" b="1" dirty="0">
              <a:solidFill>
                <a:srgbClr val="000000"/>
              </a:solidFill>
            </a:endParaRPr>
          </a:p>
        </p:txBody>
      </p:sp>
      <p:cxnSp>
        <p:nvCxnSpPr>
          <p:cNvPr id="8" name="Straight Arrow Connector 7"/>
          <p:cNvCxnSpPr>
            <a:stCxn id="15" idx="0"/>
          </p:cNvCxnSpPr>
          <p:nvPr/>
        </p:nvCxnSpPr>
        <p:spPr>
          <a:xfrm flipH="1" flipV="1">
            <a:off x="6844632" y="3556000"/>
            <a:ext cx="957090" cy="1236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5" idx="0"/>
          </p:cNvCxnSpPr>
          <p:nvPr/>
        </p:nvCxnSpPr>
        <p:spPr>
          <a:xfrm flipH="1" flipV="1">
            <a:off x="7438273" y="2872482"/>
            <a:ext cx="363449" cy="19200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5" idx="0"/>
          </p:cNvCxnSpPr>
          <p:nvPr/>
        </p:nvCxnSpPr>
        <p:spPr>
          <a:xfrm flipV="1">
            <a:off x="7801722" y="2462261"/>
            <a:ext cx="326363" cy="23302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443832" y="5725333"/>
            <a:ext cx="8309808" cy="523220"/>
          </a:xfrm>
          <a:prstGeom prst="rect">
            <a:avLst/>
          </a:prstGeom>
          <a:ln>
            <a:solidFill>
              <a:schemeClr val="tx1"/>
            </a:solidFill>
          </a:ln>
        </p:spPr>
        <p:txBody>
          <a:bodyPr wrap="square">
            <a:spAutoFit/>
          </a:bodyPr>
          <a:lstStyle/>
          <a:p>
            <a:r>
              <a:rPr lang="en-US" sz="2800" dirty="0" smtClean="0">
                <a:solidFill>
                  <a:srgbClr val="FF0000"/>
                </a:solidFill>
              </a:rPr>
              <a:t>Upstream link stability is represented by three features.</a:t>
            </a:r>
            <a:endParaRPr lang="en-US" sz="2800" dirty="0">
              <a:solidFill>
                <a:srgbClr val="FF0000"/>
              </a:solidFill>
            </a:endParaRPr>
          </a:p>
        </p:txBody>
      </p:sp>
    </p:spTree>
    <p:extLst>
      <p:ext uri="{BB962C8B-B14F-4D97-AF65-F5344CB8AC3E}">
        <p14:creationId xmlns:p14="http://schemas.microsoft.com/office/powerpoint/2010/main" val="11001481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Shortest Path Routing</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800" dirty="0"/>
              <a:t>Routers talk to each other</a:t>
            </a:r>
          </a:p>
          <a:p>
            <a:pPr marL="0" indent="0">
              <a:buNone/>
            </a:pPr>
            <a:endParaRPr lang="en-US" sz="2800" dirty="0"/>
          </a:p>
          <a:p>
            <a:pPr marL="0" indent="0">
              <a:buNone/>
            </a:pPr>
            <a:r>
              <a:rPr lang="en-US" sz="2800" dirty="0"/>
              <a:t>Exchange topology &amp; cost info</a:t>
            </a:r>
          </a:p>
          <a:p>
            <a:pPr marL="0" indent="0">
              <a:buNone/>
            </a:pPr>
            <a:endParaRPr lang="en-US" sz="2800" dirty="0"/>
          </a:p>
          <a:p>
            <a:pPr marL="0" indent="0">
              <a:buNone/>
            </a:pPr>
            <a:r>
              <a:rPr lang="en-US" sz="2800" dirty="0"/>
              <a:t>Each router calculates shortest path to destination</a:t>
            </a:r>
          </a:p>
          <a:p>
            <a:pPr marL="0" indent="0">
              <a:buNone/>
            </a:pPr>
            <a:endParaRPr lang="en-US" sz="2800" dirty="0"/>
          </a:p>
          <a:p>
            <a:pPr marL="0" indent="0">
              <a:buNone/>
            </a:pPr>
            <a:r>
              <a:rPr lang="en-US" sz="2800" dirty="0"/>
              <a:t>Calculate next hop based on that</a:t>
            </a:r>
          </a:p>
          <a:p>
            <a:pPr marL="0" indent="0">
              <a:buNone/>
            </a:pPr>
            <a:endParaRPr lang="en-US" sz="2800" dirty="0"/>
          </a:p>
          <a:p>
            <a:pPr marL="0" indent="0">
              <a:buNone/>
            </a:pPr>
            <a:r>
              <a:rPr lang="en-US" sz="2800" dirty="0"/>
              <a:t>Forwards packet to next hop</a:t>
            </a:r>
          </a:p>
        </p:txBody>
      </p:sp>
      <p:sp>
        <p:nvSpPr>
          <p:cNvPr id="5" name="Rectangle 4"/>
          <p:cNvSpPr/>
          <p:nvPr/>
        </p:nvSpPr>
        <p:spPr>
          <a:xfrm>
            <a:off x="6514247" y="1600201"/>
            <a:ext cx="2171700" cy="10668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a:t>Routers can lie about paths, costs</a:t>
            </a:r>
            <a:endParaRPr lang="en-US" sz="2800" dirty="0"/>
          </a:p>
        </p:txBody>
      </p:sp>
    </p:spTree>
    <p:extLst>
      <p:ext uri="{BB962C8B-B14F-4D97-AF65-F5344CB8AC3E}">
        <p14:creationId xmlns:p14="http://schemas.microsoft.com/office/powerpoint/2010/main" val="126868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54477" y="189972"/>
            <a:ext cx="8723526" cy="1143000"/>
          </a:xfrm>
        </p:spPr>
        <p:txBody>
          <a:bodyPr>
            <a:noAutofit/>
          </a:bodyPr>
          <a:lstStyle/>
          <a:p>
            <a:r>
              <a:rPr lang="en-US" dirty="0" smtClean="0">
                <a:solidFill>
                  <a:srgbClr val="000000"/>
                </a:solidFill>
              </a:rPr>
              <a:t>BGP </a:t>
            </a:r>
            <a:r>
              <a:rPr lang="en-US" dirty="0" smtClean="0">
                <a:solidFill>
                  <a:srgbClr val="000000"/>
                </a:solidFill>
              </a:rPr>
              <a:t>Routing </a:t>
            </a:r>
            <a:r>
              <a:rPr lang="en-US" dirty="0">
                <a:solidFill>
                  <a:srgbClr val="000000"/>
                </a:solidFill>
              </a:rPr>
              <a:t>D</a:t>
            </a:r>
            <a:r>
              <a:rPr lang="en-US" dirty="0" smtClean="0">
                <a:solidFill>
                  <a:srgbClr val="000000"/>
                </a:solidFill>
              </a:rPr>
              <a:t>ynamics </a:t>
            </a:r>
            <a:endParaRPr lang="en-US" dirty="0">
              <a:solidFill>
                <a:srgbClr val="000000"/>
              </a:solidFill>
            </a:endParaRPr>
          </a:p>
        </p:txBody>
      </p:sp>
      <p:sp>
        <p:nvSpPr>
          <p:cNvPr id="50" name="Rectangle 49"/>
          <p:cNvSpPr/>
          <p:nvPr/>
        </p:nvSpPr>
        <p:spPr>
          <a:xfrm>
            <a:off x="26736" y="3797140"/>
            <a:ext cx="9144000" cy="2400657"/>
          </a:xfrm>
          <a:prstGeom prst="rect">
            <a:avLst/>
          </a:prstGeom>
        </p:spPr>
        <p:txBody>
          <a:bodyPr wrap="square">
            <a:spAutoFit/>
          </a:bodyPr>
          <a:lstStyle/>
          <a:p>
            <a:pPr marL="457200" indent="-457200">
              <a:buFont typeface="Arial"/>
              <a:buChar char="•"/>
            </a:pPr>
            <a:r>
              <a:rPr lang="en-US" sz="3000" dirty="0" smtClean="0">
                <a:solidFill>
                  <a:srgbClr val="FF0000"/>
                </a:solidFill>
              </a:rPr>
              <a:t>Malicious </a:t>
            </a:r>
            <a:r>
              <a:rPr lang="en-US" sz="3000" dirty="0" smtClean="0">
                <a:solidFill>
                  <a:srgbClr val="FF0000"/>
                </a:solidFill>
              </a:rPr>
              <a:t>AS </a:t>
            </a:r>
            <a:r>
              <a:rPr lang="en-US" sz="3000" dirty="0" smtClean="0">
                <a:solidFill>
                  <a:srgbClr val="FF0000"/>
                </a:solidFill>
              </a:rPr>
              <a:t>routing dynamics are driven by illicit operations </a:t>
            </a:r>
            <a:r>
              <a:rPr lang="en-US" sz="3000" dirty="0" smtClean="0"/>
              <a:t>e.g. </a:t>
            </a:r>
            <a:r>
              <a:rPr lang="en-US" sz="3000" dirty="0" smtClean="0">
                <a:solidFill>
                  <a:srgbClr val="000000"/>
                </a:solidFill>
              </a:rPr>
              <a:t>short-lived announcements to perform malicious actions</a:t>
            </a:r>
          </a:p>
          <a:p>
            <a:pPr marL="457200" indent="-457200">
              <a:buFont typeface="Arial"/>
              <a:buChar char="•"/>
            </a:pPr>
            <a:r>
              <a:rPr lang="en-US" sz="3000" dirty="0" smtClean="0"/>
              <a:t>In contrast legit </a:t>
            </a:r>
            <a:r>
              <a:rPr lang="en-US" sz="3000" dirty="0" smtClean="0"/>
              <a:t>AS </a:t>
            </a:r>
            <a:r>
              <a:rPr lang="en-US" sz="3000" dirty="0"/>
              <a:t>dynamics are driven by policy changes, traffic engineering </a:t>
            </a:r>
            <a:r>
              <a:rPr lang="en-US" sz="3000" dirty="0" smtClean="0"/>
              <a:t>decisions</a:t>
            </a:r>
            <a:endParaRPr lang="en-US" sz="3000" dirty="0"/>
          </a:p>
        </p:txBody>
      </p:sp>
      <p:cxnSp>
        <p:nvCxnSpPr>
          <p:cNvPr id="7" name="Straight Arrow Connector 6"/>
          <p:cNvCxnSpPr/>
          <p:nvPr/>
        </p:nvCxnSpPr>
        <p:spPr>
          <a:xfrm>
            <a:off x="5811115" y="2687701"/>
            <a:ext cx="765281" cy="0"/>
          </a:xfrm>
          <a:prstGeom prst="straightConnector1">
            <a:avLst/>
          </a:prstGeom>
          <a:ln w="1016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342904" y="2715180"/>
            <a:ext cx="765281" cy="0"/>
          </a:xfrm>
          <a:prstGeom prst="straightConnector1">
            <a:avLst/>
          </a:prstGeom>
          <a:ln w="1016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315354" y="1367188"/>
            <a:ext cx="1683148" cy="707886"/>
          </a:xfrm>
          <a:prstGeom prst="rect">
            <a:avLst/>
          </a:prstGeom>
          <a:ln>
            <a:noFill/>
          </a:ln>
        </p:spPr>
        <p:txBody>
          <a:bodyPr wrap="none">
            <a:spAutoFit/>
          </a:bodyPr>
          <a:lstStyle/>
          <a:p>
            <a:r>
              <a:rPr lang="en-US" sz="2000" b="1" dirty="0" smtClean="0">
                <a:solidFill>
                  <a:srgbClr val="000000"/>
                </a:solidFill>
              </a:rPr>
              <a:t>Advertise</a:t>
            </a:r>
          </a:p>
          <a:p>
            <a:r>
              <a:rPr lang="en-US" sz="2000" b="1" dirty="0" smtClean="0">
                <a:solidFill>
                  <a:srgbClr val="000000"/>
                </a:solidFill>
              </a:rPr>
              <a:t>52.34.21.0/24</a:t>
            </a:r>
            <a:endParaRPr lang="en-US" sz="2000" b="1" dirty="0">
              <a:solidFill>
                <a:srgbClr val="000000"/>
              </a:solidFill>
            </a:endParaRPr>
          </a:p>
        </p:txBody>
      </p:sp>
      <p:sp>
        <p:nvSpPr>
          <p:cNvPr id="15" name="Cloud 14"/>
          <p:cNvSpPr/>
          <p:nvPr/>
        </p:nvSpPr>
        <p:spPr>
          <a:xfrm>
            <a:off x="6958142" y="2219986"/>
            <a:ext cx="1894010" cy="958964"/>
          </a:xfrm>
          <a:prstGeom prst="cloud">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rPr>
              <a:t>Malicious AS</a:t>
            </a:r>
          </a:p>
        </p:txBody>
      </p:sp>
      <p:cxnSp>
        <p:nvCxnSpPr>
          <p:cNvPr id="16" name="Straight Arrow Connector 15"/>
          <p:cNvCxnSpPr/>
          <p:nvPr/>
        </p:nvCxnSpPr>
        <p:spPr>
          <a:xfrm flipV="1">
            <a:off x="701864" y="1145248"/>
            <a:ext cx="691444" cy="1108877"/>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7008588" y="1333049"/>
            <a:ext cx="1683148" cy="707886"/>
          </a:xfrm>
          <a:prstGeom prst="rect">
            <a:avLst/>
          </a:prstGeom>
          <a:ln>
            <a:noFill/>
          </a:ln>
        </p:spPr>
        <p:txBody>
          <a:bodyPr wrap="none">
            <a:spAutoFit/>
          </a:bodyPr>
          <a:lstStyle/>
          <a:p>
            <a:r>
              <a:rPr lang="en-US" sz="2000" b="1" dirty="0" smtClean="0">
                <a:solidFill>
                  <a:srgbClr val="000000"/>
                </a:solidFill>
              </a:rPr>
              <a:t>Withdraw</a:t>
            </a:r>
          </a:p>
          <a:p>
            <a:r>
              <a:rPr lang="en-US" sz="2000" b="1" dirty="0" smtClean="0">
                <a:solidFill>
                  <a:srgbClr val="000000"/>
                </a:solidFill>
              </a:rPr>
              <a:t>52.34.21.0/24</a:t>
            </a:r>
            <a:endParaRPr lang="en-US" sz="2000" b="1" dirty="0">
              <a:solidFill>
                <a:srgbClr val="000000"/>
              </a:solidFill>
            </a:endParaRPr>
          </a:p>
        </p:txBody>
      </p:sp>
      <p:cxnSp>
        <p:nvCxnSpPr>
          <p:cNvPr id="25" name="Straight Arrow Connector 24"/>
          <p:cNvCxnSpPr/>
          <p:nvPr/>
        </p:nvCxnSpPr>
        <p:spPr>
          <a:xfrm flipV="1">
            <a:off x="7395098" y="1111109"/>
            <a:ext cx="691444" cy="1108877"/>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537173" y="1743334"/>
            <a:ext cx="2438512" cy="400110"/>
          </a:xfrm>
          <a:prstGeom prst="rect">
            <a:avLst/>
          </a:prstGeom>
          <a:ln>
            <a:noFill/>
          </a:ln>
        </p:spPr>
        <p:txBody>
          <a:bodyPr wrap="square">
            <a:spAutoFit/>
          </a:bodyPr>
          <a:lstStyle/>
          <a:p>
            <a:r>
              <a:rPr lang="en-US" sz="2000" b="1" dirty="0">
                <a:solidFill>
                  <a:srgbClr val="000000"/>
                </a:solidFill>
              </a:rPr>
              <a:t>M</a:t>
            </a:r>
            <a:r>
              <a:rPr lang="en-US" sz="2000" b="1" dirty="0" smtClean="0">
                <a:solidFill>
                  <a:srgbClr val="000000"/>
                </a:solidFill>
              </a:rPr>
              <a:t>alicious activity</a:t>
            </a:r>
            <a:endParaRPr lang="en-US" sz="2000" b="1" dirty="0">
              <a:solidFill>
                <a:srgbClr val="000000"/>
              </a:solidFill>
            </a:endParaRPr>
          </a:p>
        </p:txBody>
      </p:sp>
      <p:sp>
        <p:nvSpPr>
          <p:cNvPr id="23" name="Cloud 22"/>
          <p:cNvSpPr/>
          <p:nvPr/>
        </p:nvSpPr>
        <p:spPr>
          <a:xfrm>
            <a:off x="3537173" y="2286129"/>
            <a:ext cx="1894010" cy="958964"/>
          </a:xfrm>
          <a:prstGeom prst="cloud">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rPr>
              <a:t>Malicious AS</a:t>
            </a:r>
          </a:p>
        </p:txBody>
      </p:sp>
      <p:sp>
        <p:nvSpPr>
          <p:cNvPr id="26" name="Cloud 25"/>
          <p:cNvSpPr/>
          <p:nvPr/>
        </p:nvSpPr>
        <p:spPr>
          <a:xfrm>
            <a:off x="146860" y="2310114"/>
            <a:ext cx="1894010" cy="958964"/>
          </a:xfrm>
          <a:prstGeom prst="cloud">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rPr>
              <a:t>Malicious AS</a:t>
            </a:r>
          </a:p>
        </p:txBody>
      </p:sp>
    </p:spTree>
    <p:extLst>
      <p:ext uri="{BB962C8B-B14F-4D97-AF65-F5344CB8AC3E}">
        <p14:creationId xmlns:p14="http://schemas.microsoft.com/office/powerpoint/2010/main" val="35567408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6221" y="189972"/>
            <a:ext cx="8671782" cy="1143000"/>
          </a:xfrm>
        </p:spPr>
        <p:txBody>
          <a:bodyPr>
            <a:noAutofit/>
          </a:bodyPr>
          <a:lstStyle/>
          <a:p>
            <a:r>
              <a:rPr lang="en-US" sz="4200" dirty="0" smtClean="0">
                <a:solidFill>
                  <a:srgbClr val="000000"/>
                </a:solidFill>
              </a:rPr>
              <a:t>Fragmentation and churn of </a:t>
            </a:r>
            <a:br>
              <a:rPr lang="en-US" sz="4200" dirty="0" smtClean="0">
                <a:solidFill>
                  <a:srgbClr val="000000"/>
                </a:solidFill>
              </a:rPr>
            </a:br>
            <a:r>
              <a:rPr lang="en-US" sz="4200" dirty="0" smtClean="0">
                <a:solidFill>
                  <a:srgbClr val="000000"/>
                </a:solidFill>
              </a:rPr>
              <a:t>advertised prefixes</a:t>
            </a:r>
            <a:endParaRPr lang="en-US" sz="4200" dirty="0">
              <a:solidFill>
                <a:srgbClr val="000000"/>
              </a:solidFill>
            </a:endParaRPr>
          </a:p>
        </p:txBody>
      </p:sp>
      <p:sp>
        <p:nvSpPr>
          <p:cNvPr id="4" name="Content Placeholder 2"/>
          <p:cNvSpPr txBox="1">
            <a:spLocks/>
          </p:cNvSpPr>
          <p:nvPr/>
        </p:nvSpPr>
        <p:spPr>
          <a:xfrm>
            <a:off x="206221" y="4586111"/>
            <a:ext cx="8782557" cy="201788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FF0000"/>
                </a:solidFill>
              </a:rPr>
              <a:t>Malicious </a:t>
            </a:r>
            <a:r>
              <a:rPr lang="en-US" dirty="0" err="1" smtClean="0">
                <a:solidFill>
                  <a:srgbClr val="FF0000"/>
                </a:solidFill>
              </a:rPr>
              <a:t>ASes</a:t>
            </a:r>
            <a:r>
              <a:rPr lang="en-US" dirty="0" smtClean="0">
                <a:solidFill>
                  <a:srgbClr val="FF0000"/>
                </a:solidFill>
              </a:rPr>
              <a:t> rotate their advertised prefixes</a:t>
            </a:r>
            <a:r>
              <a:rPr lang="en-US" dirty="0" smtClean="0">
                <a:solidFill>
                  <a:srgbClr val="000000"/>
                </a:solidFill>
              </a:rPr>
              <a:t>, e.g. to avoid evasion, blacklisting</a:t>
            </a:r>
          </a:p>
          <a:p>
            <a:r>
              <a:rPr lang="en-US" dirty="0" smtClean="0">
                <a:solidFill>
                  <a:srgbClr val="FF0000"/>
                </a:solidFill>
              </a:rPr>
              <a:t>Advertise large </a:t>
            </a:r>
            <a:r>
              <a:rPr lang="en-US" dirty="0">
                <a:solidFill>
                  <a:srgbClr val="FF0000"/>
                </a:solidFill>
              </a:rPr>
              <a:t>number of non-contiguous </a:t>
            </a:r>
            <a:r>
              <a:rPr lang="en-US" dirty="0" smtClean="0">
                <a:solidFill>
                  <a:srgbClr val="FF0000"/>
                </a:solidFill>
              </a:rPr>
              <a:t>prefixes</a:t>
            </a:r>
            <a:endParaRPr lang="en-US" sz="2800" dirty="0"/>
          </a:p>
        </p:txBody>
      </p:sp>
      <p:sp>
        <p:nvSpPr>
          <p:cNvPr id="5" name="Content Placeholder 2"/>
          <p:cNvSpPr txBox="1">
            <a:spLocks/>
          </p:cNvSpPr>
          <p:nvPr/>
        </p:nvSpPr>
        <p:spPr>
          <a:xfrm>
            <a:off x="479030" y="5768901"/>
            <a:ext cx="8229600" cy="107942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endParaRPr lang="en-US" dirty="0"/>
          </a:p>
        </p:txBody>
      </p:sp>
      <p:sp>
        <p:nvSpPr>
          <p:cNvPr id="18" name="Rectangle 17"/>
          <p:cNvSpPr/>
          <p:nvPr/>
        </p:nvSpPr>
        <p:spPr>
          <a:xfrm>
            <a:off x="2517893" y="1807597"/>
            <a:ext cx="1843148" cy="2862322"/>
          </a:xfrm>
          <a:prstGeom prst="rect">
            <a:avLst/>
          </a:prstGeom>
        </p:spPr>
        <p:txBody>
          <a:bodyPr wrap="none">
            <a:spAutoFit/>
          </a:bodyPr>
          <a:lstStyle/>
          <a:p>
            <a:r>
              <a:rPr lang="en-US" sz="2000" dirty="0"/>
              <a:t>109.196.143/</a:t>
            </a:r>
            <a:r>
              <a:rPr lang="en-US" sz="2000" dirty="0" smtClean="0"/>
              <a:t>24</a:t>
            </a:r>
          </a:p>
          <a:p>
            <a:r>
              <a:rPr lang="en-US" sz="2000" dirty="0"/>
              <a:t>62.123.14</a:t>
            </a:r>
            <a:r>
              <a:rPr lang="en-US" sz="2000" dirty="0" smtClean="0"/>
              <a:t>/24</a:t>
            </a:r>
          </a:p>
          <a:p>
            <a:r>
              <a:rPr lang="en-US" sz="2000" dirty="0" smtClean="0"/>
              <a:t>109.196.141/24</a:t>
            </a:r>
          </a:p>
          <a:p>
            <a:r>
              <a:rPr lang="en-US" sz="2000" dirty="0" smtClean="0"/>
              <a:t>85.124.23/16</a:t>
            </a:r>
            <a:endParaRPr lang="en-US" sz="2000" dirty="0"/>
          </a:p>
          <a:p>
            <a:r>
              <a:rPr lang="en-US" sz="2000" dirty="0" smtClean="0"/>
              <a:t>42.10.14/23</a:t>
            </a:r>
          </a:p>
          <a:p>
            <a:r>
              <a:rPr lang="en-US" sz="2000" dirty="0" smtClean="0"/>
              <a:t>131.124.14/23</a:t>
            </a:r>
          </a:p>
          <a:p>
            <a:r>
              <a:rPr lang="en-US" sz="2000" dirty="0" smtClean="0"/>
              <a:t>92.112.112/</a:t>
            </a:r>
            <a:r>
              <a:rPr lang="en-US" sz="2000" dirty="0"/>
              <a:t>23</a:t>
            </a:r>
          </a:p>
          <a:p>
            <a:endParaRPr lang="en-US" sz="2000" dirty="0"/>
          </a:p>
          <a:p>
            <a:endParaRPr lang="en-US" sz="2000" dirty="0"/>
          </a:p>
        </p:txBody>
      </p:sp>
      <p:sp>
        <p:nvSpPr>
          <p:cNvPr id="19" name="Cloud 18"/>
          <p:cNvSpPr/>
          <p:nvPr/>
        </p:nvSpPr>
        <p:spPr>
          <a:xfrm>
            <a:off x="98033" y="2299368"/>
            <a:ext cx="2419860" cy="1082160"/>
          </a:xfrm>
          <a:prstGeom prst="cloud">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Malicious AS</a:t>
            </a:r>
          </a:p>
        </p:txBody>
      </p:sp>
      <p:sp>
        <p:nvSpPr>
          <p:cNvPr id="20" name="Rectangle 19"/>
          <p:cNvSpPr/>
          <p:nvPr/>
        </p:nvSpPr>
        <p:spPr>
          <a:xfrm>
            <a:off x="7161854" y="1780750"/>
            <a:ext cx="1583161" cy="707886"/>
          </a:xfrm>
          <a:prstGeom prst="rect">
            <a:avLst/>
          </a:prstGeom>
        </p:spPr>
        <p:txBody>
          <a:bodyPr wrap="none">
            <a:spAutoFit/>
          </a:bodyPr>
          <a:lstStyle/>
          <a:p>
            <a:r>
              <a:rPr lang="en-US" sz="2000" dirty="0" smtClean="0"/>
              <a:t>52.34.21/</a:t>
            </a:r>
            <a:r>
              <a:rPr lang="en-US" sz="2000" dirty="0"/>
              <a:t>24</a:t>
            </a:r>
          </a:p>
          <a:p>
            <a:r>
              <a:rPr lang="en-US" sz="2000" dirty="0" smtClean="0"/>
              <a:t>31.145.14</a:t>
            </a:r>
            <a:r>
              <a:rPr lang="en-US" sz="2000" dirty="0"/>
              <a:t>/</a:t>
            </a:r>
            <a:r>
              <a:rPr lang="en-US" sz="2000" dirty="0" smtClean="0"/>
              <a:t>24</a:t>
            </a:r>
            <a:endParaRPr lang="en-US" sz="2000" dirty="0"/>
          </a:p>
        </p:txBody>
      </p:sp>
      <p:cxnSp>
        <p:nvCxnSpPr>
          <p:cNvPr id="23" name="Straight Arrow Connector 22"/>
          <p:cNvCxnSpPr/>
          <p:nvPr/>
        </p:nvCxnSpPr>
        <p:spPr>
          <a:xfrm>
            <a:off x="4543775" y="3123636"/>
            <a:ext cx="1640173" cy="0"/>
          </a:xfrm>
          <a:prstGeom prst="straightConnector1">
            <a:avLst/>
          </a:prstGeom>
          <a:ln w="101600">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Cloud 10"/>
          <p:cNvSpPr/>
          <p:nvPr/>
        </p:nvSpPr>
        <p:spPr>
          <a:xfrm>
            <a:off x="6591823" y="2488636"/>
            <a:ext cx="2419860" cy="1082160"/>
          </a:xfrm>
          <a:prstGeom prst="cloud">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Malicious AS</a:t>
            </a:r>
          </a:p>
        </p:txBody>
      </p:sp>
    </p:spTree>
    <p:extLst>
      <p:ext uri="{BB962C8B-B14F-4D97-AF65-F5344CB8AC3E}">
        <p14:creationId xmlns:p14="http://schemas.microsoft.com/office/powerpoint/2010/main" val="1049858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Cloud 30"/>
          <p:cNvSpPr/>
          <p:nvPr/>
        </p:nvSpPr>
        <p:spPr>
          <a:xfrm>
            <a:off x="5814731" y="1876779"/>
            <a:ext cx="1805270" cy="1521550"/>
          </a:xfrm>
          <a:prstGeom prst="cloud">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Legit AS</a:t>
            </a:r>
          </a:p>
          <a:p>
            <a:pPr algn="ctr"/>
            <a:endParaRPr lang="en-US" sz="2400" dirty="0"/>
          </a:p>
        </p:txBody>
      </p:sp>
      <p:sp>
        <p:nvSpPr>
          <p:cNvPr id="2" name="Title 1"/>
          <p:cNvSpPr>
            <a:spLocks noGrp="1"/>
          </p:cNvSpPr>
          <p:nvPr>
            <p:ph type="title"/>
          </p:nvPr>
        </p:nvSpPr>
        <p:spPr>
          <a:xfrm>
            <a:off x="61649" y="59540"/>
            <a:ext cx="9025799" cy="1143000"/>
          </a:xfrm>
        </p:spPr>
        <p:txBody>
          <a:bodyPr>
            <a:normAutofit/>
          </a:bodyPr>
          <a:lstStyle/>
          <a:p>
            <a:r>
              <a:rPr lang="en-US" dirty="0" smtClean="0">
                <a:solidFill>
                  <a:srgbClr val="000000"/>
                </a:solidFill>
              </a:rPr>
              <a:t>Practical </a:t>
            </a:r>
            <a:r>
              <a:rPr lang="en-US" dirty="0" smtClean="0">
                <a:solidFill>
                  <a:srgbClr val="000000"/>
                </a:solidFill>
              </a:rPr>
              <a:t>Use </a:t>
            </a:r>
            <a:r>
              <a:rPr lang="en-US" dirty="0" smtClean="0">
                <a:solidFill>
                  <a:srgbClr val="000000"/>
                </a:solidFill>
              </a:rPr>
              <a:t>of AS reputation</a:t>
            </a:r>
            <a:endParaRPr lang="en-US" dirty="0">
              <a:solidFill>
                <a:srgbClr val="000000"/>
              </a:solidFill>
            </a:endParaRPr>
          </a:p>
        </p:txBody>
      </p:sp>
      <p:sp>
        <p:nvSpPr>
          <p:cNvPr id="3" name="Content Placeholder 2"/>
          <p:cNvSpPr>
            <a:spLocks noGrp="1"/>
          </p:cNvSpPr>
          <p:nvPr>
            <p:ph idx="1"/>
          </p:nvPr>
        </p:nvSpPr>
        <p:spPr>
          <a:xfrm>
            <a:off x="163401" y="4072751"/>
            <a:ext cx="8842140" cy="2215619"/>
          </a:xfrm>
        </p:spPr>
        <p:txBody>
          <a:bodyPr>
            <a:noAutofit/>
          </a:bodyPr>
          <a:lstStyle/>
          <a:p>
            <a:r>
              <a:rPr lang="en-US" dirty="0">
                <a:solidFill>
                  <a:srgbClr val="FF0000"/>
                </a:solidFill>
              </a:rPr>
              <a:t>Risk assessment before peering </a:t>
            </a:r>
            <a:r>
              <a:rPr lang="en-US" dirty="0" smtClean="0">
                <a:solidFill>
                  <a:srgbClr val="FF0000"/>
                </a:solidFill>
              </a:rPr>
              <a:t>decisions</a:t>
            </a:r>
          </a:p>
          <a:p>
            <a:r>
              <a:rPr lang="en-US" dirty="0" smtClean="0">
                <a:solidFill>
                  <a:srgbClr val="FF0000"/>
                </a:solidFill>
              </a:rPr>
              <a:t>Help </a:t>
            </a:r>
            <a:r>
              <a:rPr lang="en-US" dirty="0">
                <a:solidFill>
                  <a:srgbClr val="FF0000"/>
                </a:solidFill>
              </a:rPr>
              <a:t>other </a:t>
            </a:r>
            <a:r>
              <a:rPr lang="en-US" dirty="0" smtClean="0">
                <a:solidFill>
                  <a:srgbClr val="FF0000"/>
                </a:solidFill>
              </a:rPr>
              <a:t>defenses </a:t>
            </a:r>
            <a:r>
              <a:rPr lang="en-US" dirty="0" smtClean="0"/>
              <a:t>to increase detection accuracy</a:t>
            </a:r>
            <a:endParaRPr lang="en-US" dirty="0"/>
          </a:p>
          <a:p>
            <a:r>
              <a:rPr lang="en-US" dirty="0">
                <a:solidFill>
                  <a:srgbClr val="FF0000"/>
                </a:solidFill>
              </a:rPr>
              <a:t>Prioritize investigations </a:t>
            </a:r>
            <a:r>
              <a:rPr lang="en-US" dirty="0" smtClean="0"/>
              <a:t>e.g. </a:t>
            </a:r>
            <a:r>
              <a:rPr lang="en-US" dirty="0"/>
              <a:t>handle traffic from suspicious </a:t>
            </a:r>
            <a:r>
              <a:rPr lang="en-US" dirty="0" err="1"/>
              <a:t>ASes</a:t>
            </a:r>
            <a:r>
              <a:rPr lang="en-US" dirty="0"/>
              <a:t> appropriately</a:t>
            </a:r>
          </a:p>
          <a:p>
            <a:endParaRPr lang="en-US" dirty="0"/>
          </a:p>
        </p:txBody>
      </p:sp>
      <p:sp>
        <p:nvSpPr>
          <p:cNvPr id="4" name="Cloud 3"/>
          <p:cNvSpPr/>
          <p:nvPr/>
        </p:nvSpPr>
        <p:spPr>
          <a:xfrm>
            <a:off x="1137922" y="1435379"/>
            <a:ext cx="1749777" cy="1215322"/>
          </a:xfrm>
          <a:prstGeom prst="cloud">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rPr>
              <a:t>AS </a:t>
            </a:r>
            <a:r>
              <a:rPr lang="en-US" sz="2000" dirty="0" err="1" smtClean="0">
                <a:solidFill>
                  <a:srgbClr val="000000"/>
                </a:solidFill>
              </a:rPr>
              <a:t>Ecatel</a:t>
            </a:r>
            <a:endParaRPr lang="en-US" sz="2000" dirty="0" smtClean="0">
              <a:solidFill>
                <a:srgbClr val="000000"/>
              </a:solidFill>
            </a:endParaRPr>
          </a:p>
        </p:txBody>
      </p:sp>
      <p:pic>
        <p:nvPicPr>
          <p:cNvPr id="5" name="Picture 4"/>
          <p:cNvPicPr>
            <a:picLocks noChangeAspect="1"/>
          </p:cNvPicPr>
          <p:nvPr/>
        </p:nvPicPr>
        <p:blipFill>
          <a:blip r:embed="rId2"/>
          <a:stretch>
            <a:fillRect/>
          </a:stretch>
        </p:blipFill>
        <p:spPr>
          <a:xfrm>
            <a:off x="5405508" y="1738145"/>
            <a:ext cx="987778" cy="1841564"/>
          </a:xfrm>
          <a:prstGeom prst="rect">
            <a:avLst/>
          </a:prstGeom>
        </p:spPr>
      </p:pic>
      <p:sp>
        <p:nvSpPr>
          <p:cNvPr id="32" name="Cloud 31"/>
          <p:cNvSpPr/>
          <p:nvPr/>
        </p:nvSpPr>
        <p:spPr>
          <a:xfrm>
            <a:off x="3014699" y="1532541"/>
            <a:ext cx="2054754" cy="1215322"/>
          </a:xfrm>
          <a:prstGeom prst="cloud">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rPr>
              <a:t>AS </a:t>
            </a:r>
            <a:r>
              <a:rPr lang="en-US" sz="2000" dirty="0" err="1" smtClean="0">
                <a:solidFill>
                  <a:srgbClr val="000000"/>
                </a:solidFill>
              </a:rPr>
              <a:t>VolgaHost</a:t>
            </a:r>
            <a:endParaRPr lang="en-US" sz="2000" dirty="0" smtClean="0">
              <a:solidFill>
                <a:srgbClr val="000000"/>
              </a:solidFill>
            </a:endParaRPr>
          </a:p>
        </p:txBody>
      </p:sp>
      <p:sp>
        <p:nvSpPr>
          <p:cNvPr id="35" name="Cloud 34"/>
          <p:cNvSpPr/>
          <p:nvPr/>
        </p:nvSpPr>
        <p:spPr>
          <a:xfrm>
            <a:off x="1724526" y="2650701"/>
            <a:ext cx="1590842" cy="1045422"/>
          </a:xfrm>
          <a:prstGeom prst="cloud">
            <a:avLst/>
          </a:prstGeom>
          <a:solidFill>
            <a:srgbClr val="3366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Legit AS</a:t>
            </a:r>
            <a:endParaRPr lang="en-US" sz="2400" dirty="0"/>
          </a:p>
        </p:txBody>
      </p:sp>
    </p:spTree>
    <p:extLst>
      <p:ext uri="{BB962C8B-B14F-4D97-AF65-F5344CB8AC3E}">
        <p14:creationId xmlns:p14="http://schemas.microsoft.com/office/powerpoint/2010/main" val="19776219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BGP </a:t>
            </a:r>
            <a:r>
              <a:rPr lang="en-US" dirty="0" smtClean="0"/>
              <a:t>Insecurity</a:t>
            </a:r>
            <a:endParaRPr lang="en-US" dirty="0"/>
          </a:p>
        </p:txBody>
      </p:sp>
      <p:sp>
        <p:nvSpPr>
          <p:cNvPr id="3" name="Content Placeholder 2"/>
          <p:cNvSpPr>
            <a:spLocks noGrp="1"/>
          </p:cNvSpPr>
          <p:nvPr>
            <p:ph idx="1"/>
          </p:nvPr>
        </p:nvSpPr>
        <p:spPr>
          <a:xfrm>
            <a:off x="457200" y="2130111"/>
            <a:ext cx="8229600" cy="2922074"/>
          </a:xfrm>
        </p:spPr>
        <p:txBody>
          <a:bodyPr>
            <a:normAutofit/>
          </a:bodyPr>
          <a:lstStyle/>
          <a:p>
            <a:pPr marL="0" indent="0">
              <a:buNone/>
            </a:pPr>
            <a:r>
              <a:rPr lang="en-US" dirty="0" smtClean="0"/>
              <a:t>“IP Prefix </a:t>
            </a:r>
            <a:r>
              <a:rPr lang="en-US" dirty="0" smtClean="0"/>
              <a:t>hijacking” attack</a:t>
            </a:r>
          </a:p>
          <a:p>
            <a:pPr lvl="1"/>
            <a:r>
              <a:rPr lang="en-US" dirty="0" smtClean="0"/>
              <a:t>Similar to the ones above</a:t>
            </a:r>
          </a:p>
          <a:p>
            <a:pPr lvl="1"/>
            <a:r>
              <a:rPr lang="en-US" dirty="0" smtClean="0"/>
              <a:t>Very easy to execute</a:t>
            </a:r>
            <a:endParaRPr lang="en-US" dirty="0"/>
          </a:p>
          <a:p>
            <a:pPr lvl="1"/>
            <a:r>
              <a:rPr lang="en-US" dirty="0" smtClean="0"/>
              <a:t>So easy, in fact, that they regularly happen due to</a:t>
            </a:r>
            <a:r>
              <a:rPr lang="en-US" dirty="0" smtClean="0"/>
              <a:t>…</a:t>
            </a:r>
            <a:r>
              <a:rPr lang="en-US" b="1" dirty="0" smtClean="0"/>
              <a:t>misconfiguration</a:t>
            </a:r>
            <a:r>
              <a:rPr lang="en-US" b="1" dirty="0" smtClean="0"/>
              <a:t>!</a:t>
            </a:r>
            <a:endParaRPr lang="en-US" b="1" dirty="0"/>
          </a:p>
        </p:txBody>
      </p:sp>
    </p:spTree>
    <p:extLst>
      <p:ext uri="{BB962C8B-B14F-4D97-AF65-F5344CB8AC3E}">
        <p14:creationId xmlns:p14="http://schemas.microsoft.com/office/powerpoint/2010/main" val="10027072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43900" cy="1143000"/>
          </a:xfrm>
        </p:spPr>
        <p:txBody>
          <a:bodyPr>
            <a:noAutofit/>
          </a:bodyPr>
          <a:lstStyle/>
          <a:p>
            <a:r>
              <a:rPr lang="en-US" sz="3200" dirty="0"/>
              <a:t>Great </a:t>
            </a:r>
            <a:r>
              <a:rPr lang="en-US" sz="3200" dirty="0" smtClean="0"/>
              <a:t>Moments </a:t>
            </a:r>
            <a:r>
              <a:rPr lang="en-US" sz="3200" dirty="0"/>
              <a:t>in Internet </a:t>
            </a:r>
            <a:r>
              <a:rPr lang="en-US" sz="3200" dirty="0" smtClean="0"/>
              <a:t>History</a:t>
            </a:r>
            <a:r>
              <a:rPr lang="en-US" sz="3200" dirty="0"/>
              <a:t>: </a:t>
            </a:r>
            <a:br>
              <a:rPr lang="en-US" sz="3200" dirty="0"/>
            </a:br>
            <a:r>
              <a:rPr lang="en-US" sz="3200" dirty="0" smtClean="0"/>
              <a:t>	Pakistan </a:t>
            </a:r>
            <a:r>
              <a:rPr lang="en-US" sz="3200" dirty="0"/>
              <a:t>A</a:t>
            </a:r>
            <a:r>
              <a:rPr lang="en-US" sz="3200" dirty="0" smtClean="0"/>
              <a:t>ttempts </a:t>
            </a:r>
            <a:r>
              <a:rPr lang="en-US" sz="3200" dirty="0"/>
              <a:t>to </a:t>
            </a:r>
            <a:r>
              <a:rPr lang="en-US" sz="3200" dirty="0" smtClean="0"/>
              <a:t>Censor </a:t>
            </a:r>
            <a:r>
              <a:rPr lang="en-US" sz="3200" dirty="0" smtClean="0"/>
              <a:t>YouTube </a:t>
            </a:r>
            <a:r>
              <a:rPr lang="en-US" sz="3200" dirty="0"/>
              <a:t>(2008)</a:t>
            </a:r>
          </a:p>
        </p:txBody>
      </p:sp>
      <p:sp>
        <p:nvSpPr>
          <p:cNvPr id="3" name="Content Placeholder 2"/>
          <p:cNvSpPr>
            <a:spLocks noGrp="1"/>
          </p:cNvSpPr>
          <p:nvPr>
            <p:ph idx="1"/>
          </p:nvPr>
        </p:nvSpPr>
        <p:spPr>
          <a:xfrm>
            <a:off x="252375" y="1600200"/>
            <a:ext cx="8686800" cy="4366840"/>
          </a:xfrm>
        </p:spPr>
        <p:txBody>
          <a:bodyPr>
            <a:noAutofit/>
          </a:bodyPr>
          <a:lstStyle/>
          <a:p>
            <a:r>
              <a:rPr lang="en-US" b="1" dirty="0" smtClean="0">
                <a:solidFill>
                  <a:schemeClr val="accent2"/>
                </a:solidFill>
              </a:rPr>
              <a:t>Goal</a:t>
            </a:r>
            <a:r>
              <a:rPr lang="en-US" b="1" dirty="0">
                <a:solidFill>
                  <a:schemeClr val="accent2"/>
                </a:solidFill>
              </a:rPr>
              <a:t>: </a:t>
            </a:r>
            <a:r>
              <a:rPr lang="en-US" dirty="0"/>
              <a:t>announce route to YouTube's IP block to Pakistani users so that they can be redirected to censor </a:t>
            </a:r>
            <a:r>
              <a:rPr lang="en-US" dirty="0" smtClean="0"/>
              <a:t>page</a:t>
            </a:r>
          </a:p>
          <a:p>
            <a:endParaRPr lang="en-US" dirty="0"/>
          </a:p>
          <a:p>
            <a:r>
              <a:rPr lang="en-US" b="1" dirty="0">
                <a:solidFill>
                  <a:srgbClr val="C0504D"/>
                </a:solidFill>
              </a:rPr>
              <a:t>Misconfiguration: </a:t>
            </a:r>
            <a:r>
              <a:rPr lang="en-US" dirty="0">
                <a:solidFill>
                  <a:prstClr val="black"/>
                </a:solidFill>
              </a:rPr>
              <a:t>announced to whole </a:t>
            </a:r>
            <a:r>
              <a:rPr lang="en-US" dirty="0" smtClean="0">
                <a:solidFill>
                  <a:prstClr val="black"/>
                </a:solidFill>
              </a:rPr>
              <a:t>world</a:t>
            </a:r>
          </a:p>
          <a:p>
            <a:pPr lvl="1"/>
            <a:r>
              <a:rPr lang="en-US" dirty="0" smtClean="0">
                <a:solidFill>
                  <a:prstClr val="black"/>
                </a:solidFill>
              </a:rPr>
              <a:t>Other </a:t>
            </a:r>
            <a:r>
              <a:rPr lang="en-US" dirty="0">
                <a:solidFill>
                  <a:prstClr val="black"/>
                </a:solidFill>
              </a:rPr>
              <a:t>routers happily propagated this </a:t>
            </a:r>
            <a:r>
              <a:rPr lang="en-US" dirty="0" smtClean="0">
                <a:solidFill>
                  <a:prstClr val="black"/>
                </a:solidFill>
              </a:rPr>
              <a:t>info</a:t>
            </a:r>
          </a:p>
          <a:p>
            <a:pPr lvl="1"/>
            <a:endParaRPr lang="en-US" dirty="0">
              <a:solidFill>
                <a:prstClr val="black"/>
              </a:solidFill>
            </a:endParaRPr>
          </a:p>
          <a:p>
            <a:r>
              <a:rPr lang="en-US" b="1" dirty="0">
                <a:solidFill>
                  <a:srgbClr val="C0504D"/>
                </a:solidFill>
              </a:rPr>
              <a:t>Result: </a:t>
            </a:r>
            <a:r>
              <a:rPr lang="en-US" dirty="0">
                <a:solidFill>
                  <a:prstClr val="black"/>
                </a:solidFill>
              </a:rPr>
              <a:t>YouTube censored worldwide for several </a:t>
            </a:r>
            <a:r>
              <a:rPr lang="en-US" dirty="0" smtClean="0">
                <a:solidFill>
                  <a:prstClr val="black"/>
                </a:solidFill>
              </a:rPr>
              <a:t>hours</a:t>
            </a:r>
            <a:endParaRPr lang="en-US" dirty="0">
              <a:solidFill>
                <a:prstClr val="black"/>
              </a:solidFill>
            </a:endParaRPr>
          </a:p>
        </p:txBody>
      </p:sp>
    </p:spTree>
    <p:extLst>
      <p:ext uri="{BB962C8B-B14F-4D97-AF65-F5344CB8AC3E}">
        <p14:creationId xmlns:p14="http://schemas.microsoft.com/office/powerpoint/2010/main" val="515110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China “hijacks Internet”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Typical </a:t>
            </a:r>
            <a:r>
              <a:rPr lang="en-US" dirty="0" smtClean="0"/>
              <a:t>hijacking </a:t>
            </a:r>
            <a:r>
              <a:rPr lang="en-US" dirty="0" smtClean="0"/>
              <a:t>due to accidental misconfiguration</a:t>
            </a:r>
          </a:p>
          <a:p>
            <a:endParaRPr lang="en-US" dirty="0" smtClean="0"/>
          </a:p>
          <a:p>
            <a:r>
              <a:rPr lang="en-US" dirty="0" smtClean="0"/>
              <a:t>What was different here?</a:t>
            </a:r>
          </a:p>
          <a:p>
            <a:pPr lvl="1"/>
            <a:r>
              <a:rPr lang="en-US" dirty="0" smtClean="0"/>
              <a:t>Announced routes to (random-</a:t>
            </a:r>
            <a:r>
              <a:rPr lang="en-US" dirty="0" err="1" smtClean="0"/>
              <a:t>ish</a:t>
            </a:r>
            <a:r>
              <a:rPr lang="en-US" dirty="0" smtClean="0"/>
              <a:t>) 15% of Internet</a:t>
            </a:r>
          </a:p>
          <a:p>
            <a:pPr lvl="2"/>
            <a:r>
              <a:rPr lang="en-US" dirty="0" smtClean="0"/>
              <a:t>About 50,000 IP blocks</a:t>
            </a:r>
          </a:p>
          <a:p>
            <a:pPr lvl="1"/>
            <a:r>
              <a:rPr lang="en-US" dirty="0" smtClean="0"/>
              <a:t>AS </a:t>
            </a:r>
            <a:r>
              <a:rPr lang="en-US" dirty="0"/>
              <a:t>big enough that it didn’t get </a:t>
            </a:r>
            <a:r>
              <a:rPr lang="en-US" dirty="0" smtClean="0"/>
              <a:t>crushed under load</a:t>
            </a:r>
          </a:p>
          <a:p>
            <a:pPr lvl="2"/>
            <a:r>
              <a:rPr lang="en-US" dirty="0"/>
              <a:t>A</a:t>
            </a:r>
            <a:r>
              <a:rPr lang="en-US" dirty="0" smtClean="0"/>
              <a:t>ctually </a:t>
            </a:r>
            <a:r>
              <a:rPr lang="en-US" dirty="0"/>
              <a:t>forwarded </a:t>
            </a:r>
            <a:r>
              <a:rPr lang="en-US" dirty="0" smtClean="0"/>
              <a:t>the traffic</a:t>
            </a:r>
            <a:r>
              <a:rPr lang="en-US" dirty="0"/>
              <a:t>, didn’t cause much </a:t>
            </a:r>
            <a:r>
              <a:rPr lang="en-US" dirty="0" smtClean="0"/>
              <a:t>delays</a:t>
            </a:r>
          </a:p>
          <a:p>
            <a:pPr lvl="2"/>
            <a:r>
              <a:rPr lang="en-US" dirty="0" smtClean="0"/>
              <a:t>Users didn’t notice anything during the event</a:t>
            </a:r>
          </a:p>
          <a:p>
            <a:endParaRPr lang="en-US" dirty="0" smtClean="0"/>
          </a:p>
          <a:p>
            <a:r>
              <a:rPr lang="en-US" dirty="0" smtClean="0"/>
              <a:t>Most affected traffic was local to China or international</a:t>
            </a:r>
          </a:p>
          <a:p>
            <a:r>
              <a:rPr lang="en-US" dirty="0" smtClean="0"/>
              <a:t>Some advertised IP blocks were inevitably were from other countries (incl. USG websites, which media picked up on)</a:t>
            </a:r>
            <a:endParaRPr lang="en-US" dirty="0"/>
          </a:p>
        </p:txBody>
      </p:sp>
    </p:spTree>
    <p:extLst>
      <p:ext uri="{BB962C8B-B14F-4D97-AF65-F5344CB8AC3E}">
        <p14:creationId xmlns:p14="http://schemas.microsoft.com/office/powerpoint/2010/main" val="11511154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0" end="10"/>
                                            </p:txEl>
                                          </p:spTgt>
                                        </p:tgtEl>
                                        <p:attrNameLst>
                                          <p:attrName>style.visibility</p:attrName>
                                        </p:attrNameLst>
                                      </p:cBhvr>
                                      <p:to>
                                        <p:strVal val="visible"/>
                                      </p:to>
                                    </p:set>
                                    <p:animEffect transition="in" filter="fade">
                                      <p:cBhvr>
                                        <p:cTn id="1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467</TotalTime>
  <Words>2809</Words>
  <Application>Microsoft Macintosh PowerPoint</Application>
  <PresentationFormat>On-screen Show (4:3)</PresentationFormat>
  <Paragraphs>582</Paragraphs>
  <Slides>62</Slides>
  <Notes>30</Notes>
  <HiddenSlides>15</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Office Theme</vt:lpstr>
      <vt:lpstr>Spam, Phishing,  Routing &amp; Naming Security COS 432: Information Security </vt:lpstr>
      <vt:lpstr>Why Network Security?</vt:lpstr>
      <vt:lpstr>Interconnection</vt:lpstr>
      <vt:lpstr>Amsterdam Internet Exchange</vt:lpstr>
      <vt:lpstr>Internet Routing: Based on BGP</vt:lpstr>
      <vt:lpstr>Shortest Path Routing</vt:lpstr>
      <vt:lpstr>BGP Insecurity</vt:lpstr>
      <vt:lpstr>Great Moments in Internet History:   Pakistan Attempts to Censor YouTube (2008)</vt:lpstr>
      <vt:lpstr>China “hijacks Internet”</vt:lpstr>
      <vt:lpstr>Spam (and Spam Filtering)</vt:lpstr>
      <vt:lpstr>Spam: A Persistent Security Threat</vt:lpstr>
      <vt:lpstr>Negative Effects of Spam</vt:lpstr>
      <vt:lpstr>Spam Meets Routing Security!</vt:lpstr>
      <vt:lpstr>Approach: Filter </vt:lpstr>
      <vt:lpstr>Approach #1: Content Filters </vt:lpstr>
      <vt:lpstr>Content Filtering: More Problems</vt:lpstr>
      <vt:lpstr>Approach #2: IP Addresses</vt:lpstr>
      <vt:lpstr>Network-Level Scam Defenses</vt:lpstr>
      <vt:lpstr>Filtering Based on Network Behavior</vt:lpstr>
      <vt:lpstr>Why Network-Level Features?</vt:lpstr>
      <vt:lpstr>Set of Network-Level Features</vt:lpstr>
      <vt:lpstr>Important Network-Level Features</vt:lpstr>
      <vt:lpstr>Putting it Together</vt:lpstr>
      <vt:lpstr>Phishing, Online Scams, and Bulletproof Hosting</vt:lpstr>
      <vt:lpstr>Phishing and Online Scams</vt:lpstr>
      <vt:lpstr>PowerPoint Presentation</vt:lpstr>
      <vt:lpstr>Some Statistics (2H 2014)</vt:lpstr>
      <vt:lpstr>Reasons for Phishing Attacks</vt:lpstr>
      <vt:lpstr>Phishing Attacks vs. Malicious Domains</vt:lpstr>
      <vt:lpstr>Phishing Attacks per Brand</vt:lpstr>
      <vt:lpstr>PowerPoint Presentation</vt:lpstr>
      <vt:lpstr>PowerPoint Presentation</vt:lpstr>
      <vt:lpstr>Online Scams</vt:lpstr>
      <vt:lpstr>Phishing Site Uptime: Often Short!</vt:lpstr>
      <vt:lpstr>Phishing Attacks by Registrar</vt:lpstr>
      <vt:lpstr>IDNs and Phishing</vt:lpstr>
      <vt:lpstr>Online Scam Hosting is Dynamic</vt:lpstr>
      <vt:lpstr>Mechanism for Dynamics: “Fast Flux”</vt:lpstr>
      <vt:lpstr>Malicious Domain Names: Abuse and Detection</vt:lpstr>
      <vt:lpstr>Domain Abuse in Practice</vt:lpstr>
      <vt:lpstr>Batch Registration</vt:lpstr>
      <vt:lpstr>Domain Reuse</vt:lpstr>
      <vt:lpstr>Domain Reuse</vt:lpstr>
      <vt:lpstr>Common Substrings</vt:lpstr>
      <vt:lpstr>Registration-based Features</vt:lpstr>
      <vt:lpstr>Detecting Malicious Domain Names</vt:lpstr>
      <vt:lpstr>Supervised Learning: CPM</vt:lpstr>
      <vt:lpstr>ISP blocks traffic to servers likely operated by cybercriminals</vt:lpstr>
      <vt:lpstr>Bulletproof Hosting ASes</vt:lpstr>
      <vt:lpstr>Bulletproof Hosting ASes</vt:lpstr>
      <vt:lpstr>Traffic Monitoring</vt:lpstr>
      <vt:lpstr>Problems with Network Monitoring</vt:lpstr>
      <vt:lpstr>New Approach: Monitor Routes</vt:lpstr>
      <vt:lpstr>New Approach: Monitor Routes</vt:lpstr>
      <vt:lpstr>Why Monitor the Control Plane</vt:lpstr>
      <vt:lpstr>Case Study: Malicious AS Troyak</vt:lpstr>
      <vt:lpstr>Features of Bulletproof Hosting</vt:lpstr>
      <vt:lpstr> Rewiring Changes</vt:lpstr>
      <vt:lpstr>Example feature: Upstream link stability</vt:lpstr>
      <vt:lpstr>BGP Routing Dynamics </vt:lpstr>
      <vt:lpstr>Fragmentation and churn of  advertised prefixes</vt:lpstr>
      <vt:lpstr>Practical Use of AS reputation</vt:lpstr>
    </vt:vector>
  </TitlesOfParts>
  <Company>Georgia Tech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Spam, Phishing,  Routing &amp; Naming Security COS 432: Information Security </dc:title>
  <dc:creator>Nick Feamster</dc:creator>
  <cp:lastModifiedBy>Nick Feamster</cp:lastModifiedBy>
  <cp:revision>81</cp:revision>
  <dcterms:created xsi:type="dcterms:W3CDTF">2016-11-16T10:40:28Z</dcterms:created>
  <dcterms:modified xsi:type="dcterms:W3CDTF">2016-11-16T18:27:46Z</dcterms:modified>
</cp:coreProperties>
</file>